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383" r:id="rId6"/>
    <p:sldId id="533" r:id="rId7"/>
    <p:sldId id="553" r:id="rId8"/>
    <p:sldId id="543" r:id="rId9"/>
    <p:sldId id="544" r:id="rId10"/>
    <p:sldId id="546" r:id="rId11"/>
    <p:sldId id="538" r:id="rId12"/>
    <p:sldId id="539" r:id="rId13"/>
    <p:sldId id="540" r:id="rId14"/>
    <p:sldId id="548" r:id="rId15"/>
    <p:sldId id="549" r:id="rId16"/>
    <p:sldId id="550" r:id="rId17"/>
    <p:sldId id="551" r:id="rId18"/>
    <p:sldId id="541" r:id="rId19"/>
    <p:sldId id="545" r:id="rId20"/>
    <p:sldId id="554" r:id="rId21"/>
    <p:sldId id="552" r:id="rId22"/>
  </p:sldIdLst>
  <p:sldSz cx="9144000" cy="6858000" type="screen4x3"/>
  <p:notesSz cx="71024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00CC99"/>
    <a:srgbClr val="E6E6E6"/>
    <a:srgbClr val="6699FF"/>
    <a:srgbClr val="008000"/>
    <a:srgbClr val="003399"/>
    <a:srgbClr val="990000"/>
    <a:srgbClr val="003366"/>
    <a:srgbClr val="FFFF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5E752-61C9-4D4A-86E7-69B48DE2B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43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16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8352C7-79B4-4A15-9656-451A64C9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0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000"/>
            </a:lvl1pPr>
            <a:lvl2pPr>
              <a:lnSpc>
                <a:spcPct val="100000"/>
              </a:lnSpc>
              <a:spcAft>
                <a:spcPts val="300"/>
              </a:spcAft>
              <a:defRPr sz="1800"/>
            </a:lvl2pPr>
            <a:lvl3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1400"/>
            </a:lvl4pPr>
            <a:lvl5pPr>
              <a:lnSpc>
                <a:spcPct val="100000"/>
              </a:lnSpc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11779"/>
            <a:ext cx="2541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Presentation For May 17 Meeting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44" y="274638"/>
            <a:ext cx="70717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881941"/>
            <a:ext cx="41140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521703"/>
            <a:ext cx="41140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194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170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3700"/>
            <a:ext cx="5486400" cy="2886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1294" y="312716"/>
            <a:ext cx="6866906" cy="12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0402"/>
            <a:ext cx="7772400" cy="41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Freeform 8"/>
          <p:cNvSpPr>
            <a:spLocks noChangeAspect="1" noChangeArrowheads="1"/>
          </p:cNvSpPr>
          <p:nvPr/>
        </p:nvSpPr>
        <p:spPr bwMode="auto">
          <a:xfrm>
            <a:off x="-4763" y="1734240"/>
            <a:ext cx="914876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3" y="2"/>
              </a:cxn>
            </a:cxnLst>
            <a:rect l="0" t="0" r="r" b="b"/>
            <a:pathLst>
              <a:path w="5763" h="2">
                <a:moveTo>
                  <a:pt x="0" y="0"/>
                </a:moveTo>
                <a:lnTo>
                  <a:pt x="5763" y="2"/>
                </a:lnTo>
              </a:path>
            </a:pathLst>
          </a:custGeom>
          <a:solidFill>
            <a:srgbClr val="FFFFFF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15000" y="6580188"/>
            <a:ext cx="324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defRPr/>
            </a:pPr>
            <a:fld id="{9022C700-C0F5-403D-B246-75116645C815}" type="slidenum">
              <a:rPr lang="en-US" sz="1200"/>
              <a:pPr algn="r">
                <a:defRPr/>
              </a:pPr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17" y="185721"/>
            <a:ext cx="1453677" cy="14573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169863" indent="-1698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78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-"/>
        <a:defRPr sz="2200" b="1">
          <a:solidFill>
            <a:srgbClr val="0000FF"/>
          </a:solidFill>
          <a:latin typeface="+mn-lt"/>
        </a:defRPr>
      </a:lvl2pPr>
      <a:lvl3pPr marL="919163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200" b="1">
          <a:solidFill>
            <a:srgbClr val="0000FF"/>
          </a:solidFill>
          <a:latin typeface="+mn-lt"/>
        </a:defRPr>
      </a:lvl3pPr>
      <a:lvl4pPr marL="1381125" indent="-3476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—"/>
        <a:defRPr sz="2200" b="1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5618" y="662498"/>
            <a:ext cx="7835317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Tis the Season for BEE-</a:t>
            </a:r>
            <a:r>
              <a:rPr lang="en-US" b="1" dirty="0" err="1"/>
              <a:t>cisions</a:t>
            </a:r>
            <a:endParaRPr lang="en-US" b="1" dirty="0"/>
          </a:p>
          <a:p>
            <a:pPr algn="ctr">
              <a:spcAft>
                <a:spcPts val="600"/>
              </a:spcAft>
            </a:pPr>
            <a:r>
              <a:rPr lang="en-US" b="1" dirty="0"/>
              <a:t>– May 2017 –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61248" y="565821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Micky Cross</a:t>
            </a:r>
          </a:p>
          <a:p>
            <a:pPr algn="ctr"/>
            <a:r>
              <a:rPr lang="en-US" sz="2000" b="1" dirty="0"/>
              <a:t>Co-First Vice President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48" y="1910365"/>
            <a:ext cx="3377479" cy="3386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110" y="755280"/>
            <a:ext cx="6487064" cy="689286"/>
          </a:xfrm>
        </p:spPr>
        <p:txBody>
          <a:bodyPr/>
          <a:lstStyle/>
          <a:p>
            <a:pPr lvl="1"/>
            <a:r>
              <a:rPr lang="en-US" dirty="0"/>
              <a:t>‘Honey” Hives</a:t>
            </a:r>
            <a:endParaRPr lang="en-US" sz="2000" dirty="0"/>
          </a:p>
        </p:txBody>
      </p:sp>
      <p:sp>
        <p:nvSpPr>
          <p:cNvPr id="4" name="Flowchart: Decision 3"/>
          <p:cNvSpPr/>
          <p:nvPr/>
        </p:nvSpPr>
        <p:spPr bwMode="auto">
          <a:xfrm>
            <a:off x="3560366" y="1800620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Utilizing two Outermost Frames?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 bwMode="auto">
          <a:xfrm flipH="1">
            <a:off x="3106770" y="2355368"/>
            <a:ext cx="453596" cy="18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99144" y="2047590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7169" y="2047590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9" name="Straight Arrow Connector 8"/>
          <p:cNvCxnSpPr>
            <a:cxnSpLocks/>
            <a:stCxn id="4" idx="3"/>
            <a:endCxn id="25" idx="1"/>
          </p:cNvCxnSpPr>
          <p:nvPr/>
        </p:nvCxnSpPr>
        <p:spPr bwMode="auto">
          <a:xfrm flipV="1">
            <a:off x="5604827" y="2341312"/>
            <a:ext cx="400746" cy="1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lowchart: Terminator 11"/>
          <p:cNvSpPr/>
          <p:nvPr/>
        </p:nvSpPr>
        <p:spPr bwMode="auto">
          <a:xfrm>
            <a:off x="8010088" y="2117410"/>
            <a:ext cx="840951" cy="42692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542299" y="1932482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Swarm Cells?</a:t>
            </a:r>
          </a:p>
        </p:txBody>
      </p:sp>
      <p:cxnSp>
        <p:nvCxnSpPr>
          <p:cNvPr id="14" name="Straight Arrow Connector 13"/>
          <p:cNvCxnSpPr>
            <a:cxnSpLocks/>
            <a:stCxn id="25" idx="3"/>
            <a:endCxn id="12" idx="1"/>
          </p:cNvCxnSpPr>
          <p:nvPr/>
        </p:nvCxnSpPr>
        <p:spPr bwMode="auto">
          <a:xfrm flipV="1">
            <a:off x="7579895" y="2330874"/>
            <a:ext cx="430193" cy="10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  <a:stCxn id="13" idx="2"/>
            <a:endCxn id="46" idx="0"/>
          </p:cNvCxnSpPr>
          <p:nvPr/>
        </p:nvCxnSpPr>
        <p:spPr bwMode="auto">
          <a:xfrm>
            <a:off x="2329460" y="2786840"/>
            <a:ext cx="0" cy="321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823518" y="291041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6197" y="203533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6030379" y="3285179"/>
            <a:ext cx="1369442" cy="39806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Possible </a:t>
            </a:r>
            <a:r>
              <a:rPr lang="en-US" sz="1200" b="1" dirty="0"/>
              <a:t>Weak Hive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Decision 24"/>
          <p:cNvSpPr/>
          <p:nvPr/>
        </p:nvSpPr>
        <p:spPr bwMode="auto">
          <a:xfrm>
            <a:off x="6005573" y="1914133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Should They Be?</a:t>
            </a:r>
          </a:p>
        </p:txBody>
      </p:sp>
      <p:cxnSp>
        <p:nvCxnSpPr>
          <p:cNvPr id="26" name="Straight Arrow Connector 25"/>
          <p:cNvCxnSpPr>
            <a:cxnSpLocks/>
            <a:stCxn id="25" idx="2"/>
            <a:endCxn id="19" idx="0"/>
          </p:cNvCxnSpPr>
          <p:nvPr/>
        </p:nvCxnSpPr>
        <p:spPr bwMode="auto">
          <a:xfrm flipH="1">
            <a:off x="6715100" y="2768491"/>
            <a:ext cx="77634" cy="516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Flowchart: Terminator 26"/>
          <p:cNvSpPr/>
          <p:nvPr/>
        </p:nvSpPr>
        <p:spPr bwMode="auto">
          <a:xfrm>
            <a:off x="276007" y="2152922"/>
            <a:ext cx="931942" cy="41748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Swarm Hive</a:t>
            </a:r>
          </a:p>
        </p:txBody>
      </p:sp>
      <p:cxnSp>
        <p:nvCxnSpPr>
          <p:cNvPr id="28" name="Straight Arrow Connector 27"/>
          <p:cNvCxnSpPr>
            <a:cxnSpLocks/>
            <a:stCxn id="13" idx="1"/>
            <a:endCxn id="27" idx="3"/>
          </p:cNvCxnSpPr>
          <p:nvPr/>
        </p:nvCxnSpPr>
        <p:spPr bwMode="auto">
          <a:xfrm flipH="1">
            <a:off x="1207949" y="2359661"/>
            <a:ext cx="334350" cy="2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135875" y="202112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36" name="Flowchart: Decision 35"/>
          <p:cNvSpPr/>
          <p:nvPr/>
        </p:nvSpPr>
        <p:spPr bwMode="auto">
          <a:xfrm>
            <a:off x="3669298" y="3131289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Evidence of Queen?</a:t>
            </a:r>
          </a:p>
        </p:txBody>
      </p:sp>
      <p:cxnSp>
        <p:nvCxnSpPr>
          <p:cNvPr id="38" name="Straight Arrow Connector 37"/>
          <p:cNvCxnSpPr>
            <a:cxnSpLocks/>
            <a:stCxn id="19" idx="1"/>
            <a:endCxn id="36" idx="3"/>
          </p:cNvCxnSpPr>
          <p:nvPr/>
        </p:nvCxnSpPr>
        <p:spPr bwMode="auto">
          <a:xfrm flipH="1">
            <a:off x="5511586" y="3484213"/>
            <a:ext cx="518793" cy="1274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Flowchart: Decision 45"/>
          <p:cNvSpPr/>
          <p:nvPr/>
        </p:nvSpPr>
        <p:spPr bwMode="auto">
          <a:xfrm>
            <a:off x="1542299" y="3107928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Double  Deep?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18242" y="403817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51" name="Flowchart: Alternate Process 50"/>
          <p:cNvSpPr/>
          <p:nvPr/>
        </p:nvSpPr>
        <p:spPr bwMode="auto">
          <a:xfrm>
            <a:off x="7988626" y="3887012"/>
            <a:ext cx="1025240" cy="145595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 </a:t>
            </a:r>
            <a:r>
              <a:rPr lang="en-US" sz="1200" b="1" dirty="0"/>
              <a:t>Add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Create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Combine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29003" y="276962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60" name="Flowchart: Terminator 59"/>
          <p:cNvSpPr/>
          <p:nvPr/>
        </p:nvSpPr>
        <p:spPr bwMode="auto">
          <a:xfrm>
            <a:off x="288530" y="3333058"/>
            <a:ext cx="931942" cy="41331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Deep</a:t>
            </a:r>
          </a:p>
        </p:txBody>
      </p:sp>
      <p:cxnSp>
        <p:nvCxnSpPr>
          <p:cNvPr id="61" name="Straight Arrow Connector 60"/>
          <p:cNvCxnSpPr>
            <a:cxnSpLocks/>
            <a:stCxn id="46" idx="1"/>
            <a:endCxn id="60" idx="3"/>
          </p:cNvCxnSpPr>
          <p:nvPr/>
        </p:nvCxnSpPr>
        <p:spPr bwMode="auto">
          <a:xfrm flipH="1">
            <a:off x="1220472" y="3535107"/>
            <a:ext cx="321827" cy="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142749" y="316087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63" name="Straight Arrow Connector 62"/>
          <p:cNvCxnSpPr>
            <a:cxnSpLocks/>
            <a:stCxn id="36" idx="1"/>
            <a:endCxn id="66" idx="0"/>
          </p:cNvCxnSpPr>
          <p:nvPr/>
        </p:nvCxnSpPr>
        <p:spPr bwMode="auto">
          <a:xfrm>
            <a:off x="3669298" y="3611664"/>
            <a:ext cx="464034" cy="8764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445162" y="427366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66" name="Flowchart: Decision 65"/>
          <p:cNvSpPr/>
          <p:nvPr/>
        </p:nvSpPr>
        <p:spPr bwMode="auto">
          <a:xfrm>
            <a:off x="3212188" y="4488070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Strong Brood Pattern?</a:t>
            </a:r>
          </a:p>
        </p:txBody>
      </p:sp>
      <p:cxnSp>
        <p:nvCxnSpPr>
          <p:cNvPr id="68" name="Straight Arrow Connector 67"/>
          <p:cNvCxnSpPr>
            <a:cxnSpLocks/>
            <a:stCxn id="66" idx="3"/>
            <a:endCxn id="126" idx="1"/>
          </p:cNvCxnSpPr>
          <p:nvPr/>
        </p:nvCxnSpPr>
        <p:spPr bwMode="auto">
          <a:xfrm flipV="1">
            <a:off x="5054476" y="4606438"/>
            <a:ext cx="447918" cy="3620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4120251" y="553175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71" name="Straight Arrow Connector 70"/>
          <p:cNvCxnSpPr>
            <a:cxnSpLocks/>
            <a:stCxn id="66" idx="2"/>
            <a:endCxn id="79" idx="0"/>
          </p:cNvCxnSpPr>
          <p:nvPr/>
        </p:nvCxnSpPr>
        <p:spPr bwMode="auto">
          <a:xfrm flipH="1">
            <a:off x="4123758" y="5448820"/>
            <a:ext cx="9574" cy="4905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248677" y="4847759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85" name="Straight Arrow Connector 84"/>
          <p:cNvCxnSpPr>
            <a:cxnSpLocks/>
            <a:stCxn id="44" idx="2"/>
            <a:endCxn id="54" idx="0"/>
          </p:cNvCxnSpPr>
          <p:nvPr/>
        </p:nvCxnSpPr>
        <p:spPr bwMode="auto">
          <a:xfrm>
            <a:off x="2327236" y="5127063"/>
            <a:ext cx="6373" cy="239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316021" y="396193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9" name="Flowchart: Terminator 88"/>
          <p:cNvSpPr/>
          <p:nvPr/>
        </p:nvSpPr>
        <p:spPr bwMode="auto">
          <a:xfrm>
            <a:off x="62880" y="4422164"/>
            <a:ext cx="1184138" cy="55721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Honey Super</a:t>
            </a:r>
          </a:p>
        </p:txBody>
      </p:sp>
      <p:sp>
        <p:nvSpPr>
          <p:cNvPr id="44" name="Flowchart: Decision 43"/>
          <p:cNvSpPr/>
          <p:nvPr/>
        </p:nvSpPr>
        <p:spPr bwMode="auto">
          <a:xfrm>
            <a:off x="1540075" y="4272705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Has Honey Super?</a:t>
            </a:r>
          </a:p>
        </p:txBody>
      </p:sp>
      <p:cxnSp>
        <p:nvCxnSpPr>
          <p:cNvPr id="47" name="Straight Arrow Connector 46"/>
          <p:cNvCxnSpPr>
            <a:cxnSpLocks/>
            <a:stCxn id="46" idx="2"/>
            <a:endCxn id="44" idx="0"/>
          </p:cNvCxnSpPr>
          <p:nvPr/>
        </p:nvCxnSpPr>
        <p:spPr bwMode="auto">
          <a:xfrm flipH="1">
            <a:off x="2327236" y="3962286"/>
            <a:ext cx="2224" cy="310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142749" y="4399921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54" name="Flowchart: Terminator 53"/>
          <p:cNvSpPr/>
          <p:nvPr/>
        </p:nvSpPr>
        <p:spPr bwMode="auto">
          <a:xfrm>
            <a:off x="1793674" y="5367052"/>
            <a:ext cx="1079869" cy="63719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Additional Super</a:t>
            </a:r>
          </a:p>
        </p:txBody>
      </p:sp>
      <p:cxnSp>
        <p:nvCxnSpPr>
          <p:cNvPr id="55" name="Straight Arrow Connector 54"/>
          <p:cNvCxnSpPr>
            <a:cxnSpLocks/>
            <a:stCxn id="44" idx="1"/>
            <a:endCxn id="89" idx="3"/>
          </p:cNvCxnSpPr>
          <p:nvPr/>
        </p:nvCxnSpPr>
        <p:spPr bwMode="auto">
          <a:xfrm flipH="1">
            <a:off x="1247018" y="4699884"/>
            <a:ext cx="293057" cy="8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316021" y="5089430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43" name="Straight Arrow Connector 42"/>
          <p:cNvCxnSpPr>
            <a:cxnSpLocks/>
            <a:stCxn id="54" idx="2"/>
            <a:endCxn id="70" idx="0"/>
          </p:cNvCxnSpPr>
          <p:nvPr/>
        </p:nvCxnSpPr>
        <p:spPr bwMode="auto">
          <a:xfrm>
            <a:off x="2333609" y="6004242"/>
            <a:ext cx="1469" cy="1474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0" name="Flowchart: Process 69"/>
          <p:cNvSpPr/>
          <p:nvPr/>
        </p:nvSpPr>
        <p:spPr bwMode="auto">
          <a:xfrm>
            <a:off x="1447311" y="6151733"/>
            <a:ext cx="1775534" cy="39806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Celebrate!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6147" y="6170112"/>
            <a:ext cx="368339" cy="361309"/>
          </a:xfrm>
          <a:prstGeom prst="rect">
            <a:avLst/>
          </a:prstGeom>
        </p:spPr>
      </p:pic>
      <p:sp>
        <p:nvSpPr>
          <p:cNvPr id="79" name="Flowchart: Terminator 78"/>
          <p:cNvSpPr/>
          <p:nvPr/>
        </p:nvSpPr>
        <p:spPr bwMode="auto">
          <a:xfrm>
            <a:off x="3703282" y="5939396"/>
            <a:ext cx="840951" cy="42692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78374" y="5189081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460064" y="409306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112" name="Flowchart: Alternate Process 111"/>
          <p:cNvSpPr/>
          <p:nvPr/>
        </p:nvSpPr>
        <p:spPr bwMode="auto">
          <a:xfrm>
            <a:off x="5918375" y="5650310"/>
            <a:ext cx="1179134" cy="88602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 Add Queen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Combine</a:t>
            </a:r>
          </a:p>
        </p:txBody>
      </p:sp>
      <p:cxnSp>
        <p:nvCxnSpPr>
          <p:cNvPr id="121" name="Straight Arrow Connector 120"/>
          <p:cNvCxnSpPr>
            <a:cxnSpLocks/>
            <a:stCxn id="36" idx="2"/>
            <a:endCxn id="126" idx="1"/>
          </p:cNvCxnSpPr>
          <p:nvPr/>
        </p:nvCxnSpPr>
        <p:spPr bwMode="auto">
          <a:xfrm>
            <a:off x="4590442" y="4092039"/>
            <a:ext cx="911952" cy="514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6" name="Flowchart: Decision 125"/>
          <p:cNvSpPr/>
          <p:nvPr/>
        </p:nvSpPr>
        <p:spPr bwMode="auto">
          <a:xfrm>
            <a:off x="5502394" y="4091417"/>
            <a:ext cx="2010336" cy="1030041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Recourses To Make Queen?</a:t>
            </a:r>
          </a:p>
        </p:txBody>
      </p:sp>
      <p:cxnSp>
        <p:nvCxnSpPr>
          <p:cNvPr id="129" name="Straight Arrow Connector 128"/>
          <p:cNvCxnSpPr>
            <a:cxnSpLocks/>
            <a:stCxn id="126" idx="3"/>
            <a:endCxn id="51" idx="1"/>
          </p:cNvCxnSpPr>
          <p:nvPr/>
        </p:nvCxnSpPr>
        <p:spPr bwMode="auto">
          <a:xfrm>
            <a:off x="7512730" y="4606438"/>
            <a:ext cx="475896" cy="8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2" name="Straight Arrow Connector 131"/>
          <p:cNvCxnSpPr>
            <a:cxnSpLocks/>
            <a:stCxn id="126" idx="2"/>
            <a:endCxn id="112" idx="0"/>
          </p:cNvCxnSpPr>
          <p:nvPr/>
        </p:nvCxnSpPr>
        <p:spPr bwMode="auto">
          <a:xfrm>
            <a:off x="6507562" y="5121458"/>
            <a:ext cx="380" cy="5288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Flowchart: Process 57"/>
          <p:cNvSpPr/>
          <p:nvPr/>
        </p:nvSpPr>
        <p:spPr bwMode="auto">
          <a:xfrm>
            <a:off x="7682390" y="3017508"/>
            <a:ext cx="1369442" cy="657481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Remove Box/Super if Present</a:t>
            </a:r>
          </a:p>
        </p:txBody>
      </p:sp>
      <p:cxnSp>
        <p:nvCxnSpPr>
          <p:cNvPr id="59" name="Straight Arrow Connector 58"/>
          <p:cNvCxnSpPr>
            <a:cxnSpLocks/>
            <a:stCxn id="19" idx="3"/>
            <a:endCxn id="58" idx="1"/>
          </p:cNvCxnSpPr>
          <p:nvPr/>
        </p:nvCxnSpPr>
        <p:spPr bwMode="auto">
          <a:xfrm flipV="1">
            <a:off x="7399821" y="3346249"/>
            <a:ext cx="282569" cy="1379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Arrow Connector 64"/>
          <p:cNvCxnSpPr>
            <a:cxnSpLocks/>
            <a:stCxn id="58" idx="0"/>
          </p:cNvCxnSpPr>
          <p:nvPr/>
        </p:nvCxnSpPr>
        <p:spPr bwMode="auto">
          <a:xfrm flipV="1">
            <a:off x="8367111" y="2509834"/>
            <a:ext cx="63453" cy="50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69721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305" y="745706"/>
            <a:ext cx="5696590" cy="689286"/>
          </a:xfrm>
        </p:spPr>
        <p:txBody>
          <a:bodyPr/>
          <a:lstStyle/>
          <a:p>
            <a:pPr lvl="1"/>
            <a:r>
              <a:rPr lang="en-US" dirty="0"/>
              <a:t>‘Brood” Hives</a:t>
            </a:r>
            <a:endParaRPr lang="en-US" sz="2000" dirty="0"/>
          </a:p>
        </p:txBody>
      </p:sp>
      <p:sp>
        <p:nvSpPr>
          <p:cNvPr id="4" name="Flowchart: Decision 3"/>
          <p:cNvSpPr/>
          <p:nvPr/>
        </p:nvSpPr>
        <p:spPr bwMode="auto">
          <a:xfrm>
            <a:off x="3560366" y="1800620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Utilizing two Outermost Frames?</a:t>
            </a:r>
          </a:p>
        </p:txBody>
      </p:sp>
      <p:cxnSp>
        <p:nvCxnSpPr>
          <p:cNvPr id="6" name="Straight Arrow Connector 5"/>
          <p:cNvCxnSpPr>
            <a:cxnSpLocks/>
            <a:stCxn id="4" idx="1"/>
            <a:endCxn id="13" idx="3"/>
          </p:cNvCxnSpPr>
          <p:nvPr/>
        </p:nvCxnSpPr>
        <p:spPr bwMode="auto">
          <a:xfrm flipH="1">
            <a:off x="3177003" y="2355368"/>
            <a:ext cx="383363" cy="42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131887" y="202285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7169" y="2047590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9" name="Straight Arrow Connector 8"/>
          <p:cNvCxnSpPr>
            <a:cxnSpLocks/>
            <a:stCxn id="4" idx="3"/>
            <a:endCxn id="25" idx="1"/>
          </p:cNvCxnSpPr>
          <p:nvPr/>
        </p:nvCxnSpPr>
        <p:spPr bwMode="auto">
          <a:xfrm flipV="1">
            <a:off x="5604827" y="2341312"/>
            <a:ext cx="400746" cy="1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lowchart: Terminator 11"/>
          <p:cNvSpPr/>
          <p:nvPr/>
        </p:nvSpPr>
        <p:spPr bwMode="auto">
          <a:xfrm>
            <a:off x="8010088" y="2117410"/>
            <a:ext cx="840951" cy="42692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602681" y="1932482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Swarm Cells?</a:t>
            </a:r>
          </a:p>
        </p:txBody>
      </p:sp>
      <p:cxnSp>
        <p:nvCxnSpPr>
          <p:cNvPr id="14" name="Straight Arrow Connector 13"/>
          <p:cNvCxnSpPr>
            <a:cxnSpLocks/>
            <a:stCxn id="25" idx="3"/>
            <a:endCxn id="12" idx="1"/>
          </p:cNvCxnSpPr>
          <p:nvPr/>
        </p:nvCxnSpPr>
        <p:spPr bwMode="auto">
          <a:xfrm flipV="1">
            <a:off x="7579895" y="2330874"/>
            <a:ext cx="430193" cy="10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  <a:stCxn id="13" idx="2"/>
            <a:endCxn id="46" idx="0"/>
          </p:cNvCxnSpPr>
          <p:nvPr/>
        </p:nvCxnSpPr>
        <p:spPr bwMode="auto">
          <a:xfrm>
            <a:off x="2389842" y="2786840"/>
            <a:ext cx="8626" cy="321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92734" y="281074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06197" y="203533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6021750" y="3229013"/>
            <a:ext cx="1369442" cy="486491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Possible </a:t>
            </a:r>
            <a:r>
              <a:rPr lang="en-US" sz="1200" b="1" dirty="0"/>
              <a:t>Weak Hive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Decision 24"/>
          <p:cNvSpPr/>
          <p:nvPr/>
        </p:nvSpPr>
        <p:spPr bwMode="auto">
          <a:xfrm>
            <a:off x="6005573" y="1914133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Should They Be?</a:t>
            </a:r>
          </a:p>
        </p:txBody>
      </p:sp>
      <p:cxnSp>
        <p:nvCxnSpPr>
          <p:cNvPr id="26" name="Straight Arrow Connector 25"/>
          <p:cNvCxnSpPr>
            <a:cxnSpLocks/>
            <a:stCxn id="25" idx="2"/>
            <a:endCxn id="19" idx="0"/>
          </p:cNvCxnSpPr>
          <p:nvPr/>
        </p:nvCxnSpPr>
        <p:spPr bwMode="auto">
          <a:xfrm flipH="1">
            <a:off x="6706471" y="2768491"/>
            <a:ext cx="86263" cy="460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Flowchart: Terminator 26"/>
          <p:cNvSpPr/>
          <p:nvPr/>
        </p:nvSpPr>
        <p:spPr bwMode="auto">
          <a:xfrm>
            <a:off x="276007" y="2152922"/>
            <a:ext cx="931942" cy="41748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Swarm Hive</a:t>
            </a:r>
          </a:p>
        </p:txBody>
      </p:sp>
      <p:cxnSp>
        <p:nvCxnSpPr>
          <p:cNvPr id="28" name="Straight Arrow Connector 27"/>
          <p:cNvCxnSpPr>
            <a:cxnSpLocks/>
            <a:stCxn id="13" idx="1"/>
            <a:endCxn id="27" idx="3"/>
          </p:cNvCxnSpPr>
          <p:nvPr/>
        </p:nvCxnSpPr>
        <p:spPr bwMode="auto">
          <a:xfrm flipH="1">
            <a:off x="1207949" y="2359661"/>
            <a:ext cx="394732" cy="2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135875" y="202112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46" name="Flowchart: Decision 45"/>
          <p:cNvSpPr/>
          <p:nvPr/>
        </p:nvSpPr>
        <p:spPr bwMode="auto">
          <a:xfrm>
            <a:off x="1611307" y="3107928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Double  Deep?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29003" y="276962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60" name="Flowchart: Terminator 59"/>
          <p:cNvSpPr/>
          <p:nvPr/>
        </p:nvSpPr>
        <p:spPr bwMode="auto">
          <a:xfrm>
            <a:off x="288530" y="3333058"/>
            <a:ext cx="931942" cy="41331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Deep</a:t>
            </a:r>
          </a:p>
        </p:txBody>
      </p:sp>
      <p:cxnSp>
        <p:nvCxnSpPr>
          <p:cNvPr id="61" name="Straight Arrow Connector 60"/>
          <p:cNvCxnSpPr>
            <a:cxnSpLocks/>
            <a:stCxn id="46" idx="1"/>
            <a:endCxn id="60" idx="3"/>
          </p:cNvCxnSpPr>
          <p:nvPr/>
        </p:nvCxnSpPr>
        <p:spPr bwMode="auto">
          <a:xfrm flipH="1">
            <a:off x="1220472" y="3535107"/>
            <a:ext cx="390835" cy="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157736" y="319061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85" name="Straight Arrow Connector 84"/>
          <p:cNvCxnSpPr>
            <a:cxnSpLocks/>
            <a:stCxn id="44" idx="2"/>
            <a:endCxn id="54" idx="0"/>
          </p:cNvCxnSpPr>
          <p:nvPr/>
        </p:nvCxnSpPr>
        <p:spPr bwMode="auto">
          <a:xfrm>
            <a:off x="2396267" y="5271119"/>
            <a:ext cx="6350" cy="2770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355275" y="392094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9" name="Flowchart: Terminator 88"/>
          <p:cNvSpPr/>
          <p:nvPr/>
        </p:nvSpPr>
        <p:spPr bwMode="auto">
          <a:xfrm>
            <a:off x="80132" y="3852835"/>
            <a:ext cx="1184138" cy="1900991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Contribute Frames to Other Hives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 As ‘Honey” Hive?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Super</a:t>
            </a:r>
          </a:p>
        </p:txBody>
      </p:sp>
      <p:sp>
        <p:nvSpPr>
          <p:cNvPr id="44" name="Flowchart: Decision 43"/>
          <p:cNvSpPr/>
          <p:nvPr/>
        </p:nvSpPr>
        <p:spPr bwMode="auto">
          <a:xfrm>
            <a:off x="1414730" y="4352051"/>
            <a:ext cx="1963073" cy="91906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Has Resources For Two Hives?</a:t>
            </a:r>
          </a:p>
        </p:txBody>
      </p:sp>
      <p:cxnSp>
        <p:nvCxnSpPr>
          <p:cNvPr id="47" name="Straight Arrow Connector 46"/>
          <p:cNvCxnSpPr>
            <a:cxnSpLocks/>
            <a:stCxn id="46" idx="2"/>
            <a:endCxn id="44" idx="0"/>
          </p:cNvCxnSpPr>
          <p:nvPr/>
        </p:nvCxnSpPr>
        <p:spPr bwMode="auto">
          <a:xfrm flipH="1">
            <a:off x="2396267" y="3962286"/>
            <a:ext cx="2201" cy="3897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1204475" y="436606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54" name="Flowchart: Terminator 53"/>
          <p:cNvSpPr/>
          <p:nvPr/>
        </p:nvSpPr>
        <p:spPr bwMode="auto">
          <a:xfrm>
            <a:off x="1862682" y="5548198"/>
            <a:ext cx="1079869" cy="63719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Next Slide</a:t>
            </a:r>
          </a:p>
        </p:txBody>
      </p:sp>
      <p:cxnSp>
        <p:nvCxnSpPr>
          <p:cNvPr id="55" name="Straight Arrow Connector 54"/>
          <p:cNvCxnSpPr>
            <a:cxnSpLocks/>
            <a:stCxn id="44" idx="1"/>
            <a:endCxn id="89" idx="3"/>
          </p:cNvCxnSpPr>
          <p:nvPr/>
        </p:nvCxnSpPr>
        <p:spPr bwMode="auto">
          <a:xfrm flipH="1" flipV="1">
            <a:off x="1264270" y="4803331"/>
            <a:ext cx="150460" cy="82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2325052" y="523407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 bwMode="auto">
          <a:xfrm>
            <a:off x="2404892" y="6404217"/>
            <a:ext cx="277923" cy="3406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5" name="Straight Connector 64"/>
          <p:cNvCxnSpPr>
            <a:cxnSpLocks/>
            <a:stCxn id="54" idx="2"/>
          </p:cNvCxnSpPr>
          <p:nvPr/>
        </p:nvCxnSpPr>
        <p:spPr bwMode="auto">
          <a:xfrm>
            <a:off x="2402617" y="6185388"/>
            <a:ext cx="2275" cy="2188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Flowchart: Decision 69"/>
          <p:cNvSpPr/>
          <p:nvPr/>
        </p:nvSpPr>
        <p:spPr bwMode="auto">
          <a:xfrm>
            <a:off x="3669298" y="3131289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Evidence of Queen?</a:t>
            </a:r>
          </a:p>
        </p:txBody>
      </p:sp>
      <p:cxnSp>
        <p:nvCxnSpPr>
          <p:cNvPr id="73" name="Straight Arrow Connector 72"/>
          <p:cNvCxnSpPr>
            <a:cxnSpLocks/>
            <a:stCxn id="19" idx="1"/>
            <a:endCxn id="70" idx="3"/>
          </p:cNvCxnSpPr>
          <p:nvPr/>
        </p:nvCxnSpPr>
        <p:spPr bwMode="auto">
          <a:xfrm flipH="1">
            <a:off x="5511586" y="3472259"/>
            <a:ext cx="510164" cy="1394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4918242" y="403817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75" name="Flowchart: Alternate Process 74"/>
          <p:cNvSpPr/>
          <p:nvPr/>
        </p:nvSpPr>
        <p:spPr bwMode="auto">
          <a:xfrm>
            <a:off x="7988626" y="3973272"/>
            <a:ext cx="1025240" cy="145595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Create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 </a:t>
            </a:r>
            <a:r>
              <a:rPr lang="en-US" sz="1200" b="1" dirty="0"/>
              <a:t>Add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Combine</a:t>
            </a:r>
          </a:p>
        </p:txBody>
      </p:sp>
      <p:cxnSp>
        <p:nvCxnSpPr>
          <p:cNvPr id="76" name="Straight Arrow Connector 75"/>
          <p:cNvCxnSpPr>
            <a:cxnSpLocks/>
            <a:stCxn id="70" idx="1"/>
            <a:endCxn id="82" idx="0"/>
          </p:cNvCxnSpPr>
          <p:nvPr/>
        </p:nvCxnSpPr>
        <p:spPr bwMode="auto">
          <a:xfrm>
            <a:off x="3669298" y="3611664"/>
            <a:ext cx="464034" cy="8764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7410658" y="436855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2" name="Flowchart: Decision 81"/>
          <p:cNvSpPr/>
          <p:nvPr/>
        </p:nvSpPr>
        <p:spPr bwMode="auto">
          <a:xfrm>
            <a:off x="3212188" y="4488070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Strong Brood Pattern?</a:t>
            </a:r>
          </a:p>
        </p:txBody>
      </p:sp>
      <p:cxnSp>
        <p:nvCxnSpPr>
          <p:cNvPr id="83" name="Straight Arrow Connector 82"/>
          <p:cNvCxnSpPr>
            <a:cxnSpLocks/>
            <a:stCxn id="82" idx="3"/>
            <a:endCxn id="95" idx="1"/>
          </p:cNvCxnSpPr>
          <p:nvPr/>
        </p:nvCxnSpPr>
        <p:spPr bwMode="auto">
          <a:xfrm flipV="1">
            <a:off x="5054476" y="4692698"/>
            <a:ext cx="447918" cy="2757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4120251" y="553175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87" name="Straight Arrow Connector 86"/>
          <p:cNvCxnSpPr>
            <a:cxnSpLocks/>
            <a:stCxn id="82" idx="2"/>
            <a:endCxn id="90" idx="0"/>
          </p:cNvCxnSpPr>
          <p:nvPr/>
        </p:nvCxnSpPr>
        <p:spPr bwMode="auto">
          <a:xfrm flipH="1">
            <a:off x="4123758" y="5448820"/>
            <a:ext cx="9574" cy="4905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5248677" y="4847759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90" name="Flowchart: Terminator 89"/>
          <p:cNvSpPr/>
          <p:nvPr/>
        </p:nvSpPr>
        <p:spPr bwMode="auto">
          <a:xfrm>
            <a:off x="3703282" y="5939396"/>
            <a:ext cx="840951" cy="42692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78374" y="5189081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60064" y="409306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93" name="Flowchart: Alternate Process 92"/>
          <p:cNvSpPr/>
          <p:nvPr/>
        </p:nvSpPr>
        <p:spPr bwMode="auto">
          <a:xfrm>
            <a:off x="5935627" y="5650310"/>
            <a:ext cx="1179134" cy="88602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 Add Queen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Combine</a:t>
            </a:r>
          </a:p>
        </p:txBody>
      </p:sp>
      <p:cxnSp>
        <p:nvCxnSpPr>
          <p:cNvPr id="94" name="Straight Arrow Connector 93"/>
          <p:cNvCxnSpPr>
            <a:cxnSpLocks/>
            <a:stCxn id="70" idx="2"/>
            <a:endCxn id="95" idx="1"/>
          </p:cNvCxnSpPr>
          <p:nvPr/>
        </p:nvCxnSpPr>
        <p:spPr bwMode="auto">
          <a:xfrm>
            <a:off x="4590442" y="4092039"/>
            <a:ext cx="911952" cy="60065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5" name="Flowchart: Decision 94"/>
          <p:cNvSpPr/>
          <p:nvPr/>
        </p:nvSpPr>
        <p:spPr bwMode="auto">
          <a:xfrm>
            <a:off x="5502394" y="4177677"/>
            <a:ext cx="2010336" cy="1030041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Recourses To Make Queen?</a:t>
            </a:r>
          </a:p>
        </p:txBody>
      </p:sp>
      <p:cxnSp>
        <p:nvCxnSpPr>
          <p:cNvPr id="96" name="Straight Arrow Connector 95"/>
          <p:cNvCxnSpPr>
            <a:cxnSpLocks/>
            <a:stCxn id="95" idx="3"/>
            <a:endCxn id="75" idx="1"/>
          </p:cNvCxnSpPr>
          <p:nvPr/>
        </p:nvCxnSpPr>
        <p:spPr bwMode="auto">
          <a:xfrm>
            <a:off x="7512730" y="4692698"/>
            <a:ext cx="475896" cy="8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>
            <a:cxnSpLocks/>
            <a:stCxn id="95" idx="2"/>
            <a:endCxn id="93" idx="0"/>
          </p:cNvCxnSpPr>
          <p:nvPr/>
        </p:nvCxnSpPr>
        <p:spPr bwMode="auto">
          <a:xfrm>
            <a:off x="6507562" y="5207718"/>
            <a:ext cx="17632" cy="442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Flowchart: Process 58"/>
          <p:cNvSpPr/>
          <p:nvPr/>
        </p:nvSpPr>
        <p:spPr bwMode="auto">
          <a:xfrm>
            <a:off x="7682390" y="3052012"/>
            <a:ext cx="1369442" cy="657481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Remove Box/Super if Present</a:t>
            </a:r>
          </a:p>
        </p:txBody>
      </p:sp>
      <p:cxnSp>
        <p:nvCxnSpPr>
          <p:cNvPr id="24" name="Straight Arrow Connector 23"/>
          <p:cNvCxnSpPr>
            <a:stCxn id="19" idx="3"/>
            <a:endCxn id="59" idx="1"/>
          </p:cNvCxnSpPr>
          <p:nvPr/>
        </p:nvCxnSpPr>
        <p:spPr bwMode="auto">
          <a:xfrm flipV="1">
            <a:off x="7391192" y="3380753"/>
            <a:ext cx="291198" cy="915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/>
          <p:cNvCxnSpPr>
            <a:cxnSpLocks/>
            <a:stCxn id="59" idx="0"/>
            <a:endCxn id="12" idx="2"/>
          </p:cNvCxnSpPr>
          <p:nvPr/>
        </p:nvCxnSpPr>
        <p:spPr bwMode="auto">
          <a:xfrm flipV="1">
            <a:off x="8367111" y="2544338"/>
            <a:ext cx="63453" cy="5076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9929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891" y="583683"/>
            <a:ext cx="5696590" cy="689286"/>
          </a:xfrm>
        </p:spPr>
        <p:txBody>
          <a:bodyPr/>
          <a:lstStyle/>
          <a:p>
            <a:pPr lvl="1"/>
            <a:r>
              <a:rPr lang="en-US" dirty="0"/>
              <a:t>‘Brood” Hives</a:t>
            </a:r>
            <a:br>
              <a:rPr lang="en-US" dirty="0"/>
            </a:br>
            <a:r>
              <a:rPr lang="en-US" sz="2000" dirty="0"/>
              <a:t>(Continued)</a:t>
            </a:r>
          </a:p>
        </p:txBody>
      </p:sp>
      <p:cxnSp>
        <p:nvCxnSpPr>
          <p:cNvPr id="6" name="Straight Arrow Connector 5"/>
          <p:cNvCxnSpPr>
            <a:cxnSpLocks/>
            <a:stCxn id="58" idx="1"/>
            <a:endCxn id="20" idx="3"/>
          </p:cNvCxnSpPr>
          <p:nvPr/>
        </p:nvCxnSpPr>
        <p:spPr bwMode="auto">
          <a:xfrm flipH="1">
            <a:off x="2186362" y="2666142"/>
            <a:ext cx="517550" cy="28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642591" y="356159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8055" y="223551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9" name="Straight Arrow Connector 8"/>
          <p:cNvCxnSpPr>
            <a:cxnSpLocks/>
            <a:stCxn id="58" idx="2"/>
            <a:endCxn id="65" idx="0"/>
          </p:cNvCxnSpPr>
          <p:nvPr/>
        </p:nvCxnSpPr>
        <p:spPr bwMode="auto">
          <a:xfrm>
            <a:off x="3685449" y="3125676"/>
            <a:ext cx="1387" cy="15240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Flowchart: Decision 57"/>
          <p:cNvSpPr/>
          <p:nvPr/>
        </p:nvSpPr>
        <p:spPr bwMode="auto">
          <a:xfrm>
            <a:off x="2703912" y="2206608"/>
            <a:ext cx="1963073" cy="91906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Has Resources For Two Hives?</a:t>
            </a:r>
          </a:p>
        </p:txBody>
      </p:sp>
      <p:sp>
        <p:nvSpPr>
          <p:cNvPr id="65" name="Flowchart: Decision 64"/>
          <p:cNvSpPr/>
          <p:nvPr/>
        </p:nvSpPr>
        <p:spPr bwMode="auto">
          <a:xfrm>
            <a:off x="2705299" y="4649709"/>
            <a:ext cx="1963073" cy="100856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Has Resources To Create Queen?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51262" y="478009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70" name="Straight Arrow Connector 69"/>
          <p:cNvCxnSpPr>
            <a:cxnSpLocks/>
            <a:stCxn id="65" idx="3"/>
            <a:endCxn id="73" idx="1"/>
          </p:cNvCxnSpPr>
          <p:nvPr/>
        </p:nvCxnSpPr>
        <p:spPr bwMode="auto">
          <a:xfrm flipV="1">
            <a:off x="4668372" y="5140795"/>
            <a:ext cx="429936" cy="131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Flowchart: Alternate Process 72"/>
          <p:cNvSpPr/>
          <p:nvPr/>
        </p:nvSpPr>
        <p:spPr bwMode="auto">
          <a:xfrm>
            <a:off x="5098308" y="3604752"/>
            <a:ext cx="2846623" cy="3072086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Walk Away Split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Increase (create queen)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/>
              <a:t>Nuc</a:t>
            </a:r>
            <a:r>
              <a:rPr lang="en-US" sz="1200" b="1" dirty="0"/>
              <a:t> (create queen)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Multiple </a:t>
            </a:r>
            <a:r>
              <a:rPr lang="en-US" sz="1200" b="1" dirty="0" err="1"/>
              <a:t>Nucs</a:t>
            </a:r>
            <a:r>
              <a:rPr lang="en-US" sz="1200" b="1" dirty="0"/>
              <a:t> (create Queens)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algn="ctr"/>
            <a:r>
              <a:rPr lang="en-US" sz="1200" b="1" dirty="0"/>
              <a:t>Split With New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algn="ctr"/>
            <a:r>
              <a:rPr lang="en-US" sz="1200" b="1" dirty="0"/>
              <a:t>Increase With New Queen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 err="1"/>
              <a:t>Nuc</a:t>
            </a:r>
            <a:r>
              <a:rPr lang="en-US" sz="1200" b="1" dirty="0"/>
              <a:t> With New Queen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Multiple </a:t>
            </a:r>
            <a:r>
              <a:rPr lang="en-US" sz="1200" b="1" dirty="0" err="1"/>
              <a:t>Nucs</a:t>
            </a:r>
            <a:r>
              <a:rPr lang="en-US" sz="1200" b="1" dirty="0"/>
              <a:t> With New Queens</a:t>
            </a:r>
          </a:p>
        </p:txBody>
      </p:sp>
      <p:cxnSp>
        <p:nvCxnSpPr>
          <p:cNvPr id="75" name="Straight Arrow Connector 74"/>
          <p:cNvCxnSpPr>
            <a:cxnSpLocks/>
            <a:stCxn id="65" idx="1"/>
            <a:endCxn id="83" idx="3"/>
          </p:cNvCxnSpPr>
          <p:nvPr/>
        </p:nvCxnSpPr>
        <p:spPr bwMode="auto">
          <a:xfrm flipH="1" flipV="1">
            <a:off x="2236175" y="5145066"/>
            <a:ext cx="469124" cy="89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2160044" y="478009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83" name="Flowchart: Alternate Process 82"/>
          <p:cNvSpPr/>
          <p:nvPr/>
        </p:nvSpPr>
        <p:spPr bwMode="auto">
          <a:xfrm>
            <a:off x="494079" y="3759941"/>
            <a:ext cx="1742096" cy="277024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Contribute Frames To Other Hives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Increase With New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Split With New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err="1"/>
              <a:t>Nuc</a:t>
            </a:r>
            <a:r>
              <a:rPr lang="en-US" sz="1200" b="1" dirty="0"/>
              <a:t> With New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Multiple </a:t>
            </a:r>
            <a:r>
              <a:rPr lang="en-US" sz="1200" b="1" dirty="0" err="1"/>
              <a:t>Nucs</a:t>
            </a:r>
            <a:r>
              <a:rPr lang="en-US" sz="1200" b="1" dirty="0"/>
              <a:t> With New Queens</a:t>
            </a:r>
          </a:p>
        </p:txBody>
      </p:sp>
      <p:cxnSp>
        <p:nvCxnSpPr>
          <p:cNvPr id="84" name="Straight Arrow Connector 83"/>
          <p:cNvCxnSpPr>
            <a:cxnSpLocks/>
            <a:stCxn id="73" idx="0"/>
            <a:endCxn id="87" idx="2"/>
          </p:cNvCxnSpPr>
          <p:nvPr/>
        </p:nvCxnSpPr>
        <p:spPr bwMode="auto">
          <a:xfrm flipH="1" flipV="1">
            <a:off x="6521619" y="3007848"/>
            <a:ext cx="1" cy="5969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Flowchart: Process 86"/>
          <p:cNvSpPr/>
          <p:nvPr/>
        </p:nvSpPr>
        <p:spPr bwMode="auto">
          <a:xfrm>
            <a:off x="5836577" y="2609780"/>
            <a:ext cx="1370084" cy="39806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Celebrate!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8379" y="2628159"/>
            <a:ext cx="368339" cy="361309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endCxn id="58" idx="0"/>
          </p:cNvCxnSpPr>
          <p:nvPr/>
        </p:nvCxnSpPr>
        <p:spPr bwMode="auto">
          <a:xfrm>
            <a:off x="3685448" y="1984072"/>
            <a:ext cx="1" cy="2225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lowchart: Terminator 19"/>
          <p:cNvSpPr/>
          <p:nvPr/>
        </p:nvSpPr>
        <p:spPr bwMode="auto">
          <a:xfrm>
            <a:off x="724618" y="1811008"/>
            <a:ext cx="1461744" cy="1716015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Contribute Frames to Other Hives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 As ‘Honey” Hive?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Super</a:t>
            </a:r>
          </a:p>
        </p:txBody>
      </p:sp>
    </p:spTree>
    <p:extLst>
      <p:ext uri="{BB962C8B-B14F-4D97-AF65-F5344CB8AC3E}">
        <p14:creationId xmlns:p14="http://schemas.microsoft.com/office/powerpoint/2010/main" xmlns="" val="323889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176" y="833338"/>
            <a:ext cx="5696590" cy="689286"/>
          </a:xfrm>
        </p:spPr>
        <p:txBody>
          <a:bodyPr/>
          <a:lstStyle/>
          <a:p>
            <a:pPr lvl="1"/>
            <a:r>
              <a:rPr lang="en-US" dirty="0"/>
              <a:t>‘Swarm” Hives</a:t>
            </a:r>
            <a:br>
              <a:rPr lang="en-US" dirty="0"/>
            </a:br>
            <a:r>
              <a:rPr lang="en-US" sz="2000" dirty="0"/>
              <a:t>- Swarm Cells Already Formed -</a:t>
            </a:r>
          </a:p>
        </p:txBody>
      </p:sp>
      <p:sp>
        <p:nvSpPr>
          <p:cNvPr id="4" name="Flowchart: Decision 3"/>
          <p:cNvSpPr/>
          <p:nvPr/>
        </p:nvSpPr>
        <p:spPr bwMode="auto">
          <a:xfrm>
            <a:off x="3560368" y="2423643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Double  Deep?</a:t>
            </a:r>
          </a:p>
        </p:txBody>
      </p:sp>
      <p:cxnSp>
        <p:nvCxnSpPr>
          <p:cNvPr id="6" name="Straight Arrow Connector 5"/>
          <p:cNvCxnSpPr>
            <a:cxnSpLocks/>
            <a:stCxn id="4" idx="1"/>
            <a:endCxn id="27" idx="3"/>
          </p:cNvCxnSpPr>
          <p:nvPr/>
        </p:nvCxnSpPr>
        <p:spPr bwMode="auto">
          <a:xfrm flipH="1">
            <a:off x="3023641" y="2978391"/>
            <a:ext cx="536727" cy="14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926091" y="263086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4829" y="242045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9" name="Straight Arrow Connector 8"/>
          <p:cNvCxnSpPr>
            <a:cxnSpLocks/>
            <a:stCxn id="4" idx="3"/>
            <a:endCxn id="90" idx="1"/>
          </p:cNvCxnSpPr>
          <p:nvPr/>
        </p:nvCxnSpPr>
        <p:spPr bwMode="auto">
          <a:xfrm flipV="1">
            <a:off x="5604829" y="2969765"/>
            <a:ext cx="498262" cy="86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Flowchart: Terminator 26"/>
          <p:cNvSpPr/>
          <p:nvPr/>
        </p:nvSpPr>
        <p:spPr bwMode="auto">
          <a:xfrm>
            <a:off x="1378772" y="1861844"/>
            <a:ext cx="1644869" cy="2261203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Walk Away Split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Increase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Nuc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Harvest Queen Cells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Cull Queen Cells</a:t>
            </a:r>
          </a:p>
        </p:txBody>
      </p:sp>
      <p:sp>
        <p:nvSpPr>
          <p:cNvPr id="70" name="Flowchart: Terminator 69"/>
          <p:cNvSpPr/>
          <p:nvPr/>
        </p:nvSpPr>
        <p:spPr bwMode="auto">
          <a:xfrm>
            <a:off x="2943236" y="4459250"/>
            <a:ext cx="3278724" cy="83090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Chance For Free Queens or </a:t>
            </a:r>
            <a:r>
              <a:rPr lang="en-US" sz="1400" b="1" dirty="0"/>
              <a:t>Hive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cxnSpLocks/>
            <a:stCxn id="27" idx="2"/>
            <a:endCxn id="70" idx="0"/>
          </p:cNvCxnSpPr>
          <p:nvPr/>
        </p:nvCxnSpPr>
        <p:spPr bwMode="auto">
          <a:xfrm>
            <a:off x="2201207" y="4123047"/>
            <a:ext cx="2381391" cy="336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>
            <a:cxnSpLocks/>
            <a:stCxn id="90" idx="2"/>
            <a:endCxn id="70" idx="0"/>
          </p:cNvCxnSpPr>
          <p:nvPr/>
        </p:nvCxnSpPr>
        <p:spPr bwMode="auto">
          <a:xfrm flipH="1">
            <a:off x="4582598" y="3657028"/>
            <a:ext cx="2342928" cy="802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>
            <a:cxnSpLocks/>
            <a:endCxn id="4" idx="0"/>
          </p:cNvCxnSpPr>
          <p:nvPr/>
        </p:nvCxnSpPr>
        <p:spPr bwMode="auto">
          <a:xfrm>
            <a:off x="4582599" y="2194369"/>
            <a:ext cx="0" cy="2292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0" name="Flowchart: Terminator 89"/>
          <p:cNvSpPr/>
          <p:nvPr/>
        </p:nvSpPr>
        <p:spPr bwMode="auto">
          <a:xfrm>
            <a:off x="6103091" y="2282502"/>
            <a:ext cx="1644869" cy="137452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Split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Harvest Queen Cells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Cull Queen Cells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182484" y="6038943"/>
            <a:ext cx="4924194" cy="4195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2705" y="6028421"/>
            <a:ext cx="408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0" dirty="0">
                <a:latin typeface="+mn-lt"/>
              </a:rPr>
              <a:t>Doing Nothing Is Not An Option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8451" y="6073109"/>
            <a:ext cx="374081" cy="351178"/>
          </a:xfrm>
          <a:prstGeom prst="rect">
            <a:avLst/>
          </a:prstGeom>
        </p:spPr>
      </p:pic>
      <p:sp>
        <p:nvSpPr>
          <p:cNvPr id="33" name="Flowchart: Process 32"/>
          <p:cNvSpPr/>
          <p:nvPr/>
        </p:nvSpPr>
        <p:spPr bwMode="auto">
          <a:xfrm>
            <a:off x="3950913" y="5516985"/>
            <a:ext cx="1268069" cy="39806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Hope!</a:t>
            </a:r>
          </a:p>
        </p:txBody>
      </p:sp>
      <p:cxnSp>
        <p:nvCxnSpPr>
          <p:cNvPr id="34" name="Straight Arrow Connector 33"/>
          <p:cNvCxnSpPr>
            <a:cxnSpLocks/>
            <a:stCxn id="70" idx="2"/>
            <a:endCxn id="33" idx="0"/>
          </p:cNvCxnSpPr>
          <p:nvPr/>
        </p:nvCxnSpPr>
        <p:spPr bwMode="auto">
          <a:xfrm>
            <a:off x="4582598" y="5290154"/>
            <a:ext cx="2350" cy="2268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9457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513" y="674702"/>
            <a:ext cx="6631620" cy="823624"/>
          </a:xfrm>
        </p:spPr>
        <p:txBody>
          <a:bodyPr/>
          <a:lstStyle/>
          <a:p>
            <a:r>
              <a:rPr lang="en-US" dirty="0"/>
              <a:t>Actions</a:t>
            </a:r>
            <a:br>
              <a:rPr lang="en-US" dirty="0"/>
            </a:br>
            <a:r>
              <a:rPr lang="en-US" sz="2000" dirty="0"/>
              <a:t>- Beekeeper Knowledge List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8" y="1800121"/>
            <a:ext cx="8575829" cy="4548923"/>
          </a:xfrm>
        </p:spPr>
        <p:txBody>
          <a:bodyPr/>
          <a:lstStyle/>
          <a:p>
            <a:r>
              <a:rPr lang="en-US" sz="1400" dirty="0"/>
              <a:t>Do Nothing</a:t>
            </a:r>
          </a:p>
          <a:p>
            <a:r>
              <a:rPr lang="en-US" sz="1400" dirty="0"/>
              <a:t>Add A Second Brood Box (Pyramid)</a:t>
            </a:r>
          </a:p>
          <a:p>
            <a:r>
              <a:rPr lang="en-US" sz="1400" dirty="0"/>
              <a:t>Add Honey Super</a:t>
            </a:r>
          </a:p>
          <a:p>
            <a:r>
              <a:rPr lang="en-US" sz="1400" dirty="0"/>
              <a:t>Add Second Honey Super (Checkerboard)</a:t>
            </a:r>
          </a:p>
          <a:p>
            <a:r>
              <a:rPr lang="en-US" sz="1400" dirty="0"/>
              <a:t>Add Purchased Queen: Eliminate Old Queen (if present) &amp; Introduce New Queen</a:t>
            </a:r>
          </a:p>
          <a:p>
            <a:pPr lvl="1"/>
            <a:r>
              <a:rPr lang="en-US" sz="1200" dirty="0"/>
              <a:t>Hive, Split, Increase, </a:t>
            </a:r>
            <a:r>
              <a:rPr lang="en-US" sz="1200" dirty="0" err="1"/>
              <a:t>Nuc</a:t>
            </a:r>
            <a:r>
              <a:rPr lang="en-US" sz="1200" dirty="0"/>
              <a:t>, Multiple </a:t>
            </a:r>
            <a:r>
              <a:rPr lang="en-US" sz="1200" dirty="0" err="1"/>
              <a:t>Nucs</a:t>
            </a:r>
            <a:endParaRPr lang="en-US" sz="1200" dirty="0"/>
          </a:p>
          <a:p>
            <a:r>
              <a:rPr lang="en-US" sz="1400" dirty="0"/>
              <a:t>Add Ripe Queen Cell: Eliminate Old Queen (if present) &amp; Introduce New Queen</a:t>
            </a:r>
          </a:p>
          <a:p>
            <a:pPr lvl="1"/>
            <a:r>
              <a:rPr lang="en-US" sz="1200" dirty="0"/>
              <a:t>Hive, Split, Increase, </a:t>
            </a:r>
            <a:r>
              <a:rPr lang="en-US" sz="1200" dirty="0" err="1"/>
              <a:t>Nuc</a:t>
            </a:r>
            <a:r>
              <a:rPr lang="en-US" sz="1200" dirty="0"/>
              <a:t>, Multiple </a:t>
            </a:r>
            <a:r>
              <a:rPr lang="en-US" sz="1200" dirty="0" err="1"/>
              <a:t>Nucs</a:t>
            </a:r>
            <a:endParaRPr lang="en-US" sz="1200" dirty="0"/>
          </a:p>
          <a:p>
            <a:r>
              <a:rPr lang="en-US" sz="1400" dirty="0"/>
              <a:t>Create Queen: Add/Ensure Frames of Open Brood With Eggs and/or 1 Day Larvae</a:t>
            </a:r>
          </a:p>
          <a:p>
            <a:pPr lvl="1"/>
            <a:r>
              <a:rPr lang="en-US" sz="1200" dirty="0"/>
              <a:t>Hive, Split, Increase, </a:t>
            </a:r>
            <a:r>
              <a:rPr lang="en-US" sz="1200" dirty="0" err="1"/>
              <a:t>Nuc</a:t>
            </a:r>
            <a:r>
              <a:rPr lang="en-US" sz="1200" dirty="0"/>
              <a:t>, Multiple </a:t>
            </a:r>
            <a:r>
              <a:rPr lang="en-US" sz="1200" dirty="0" err="1"/>
              <a:t>Nucs</a:t>
            </a:r>
            <a:endParaRPr lang="en-US" sz="1200" dirty="0"/>
          </a:p>
          <a:p>
            <a:r>
              <a:rPr lang="en-US" sz="1400" dirty="0"/>
              <a:t>Remove Super</a:t>
            </a:r>
          </a:p>
          <a:p>
            <a:r>
              <a:rPr lang="en-US" sz="1400" dirty="0"/>
              <a:t>Remove Brood Box</a:t>
            </a:r>
          </a:p>
          <a:p>
            <a:r>
              <a:rPr lang="en-US" sz="1400" dirty="0"/>
              <a:t>Contribute Frames To Other Hives</a:t>
            </a:r>
          </a:p>
          <a:p>
            <a:r>
              <a:rPr lang="en-US" sz="1400" dirty="0"/>
              <a:t>Combine: Eliminate The Hive In Question By Using Frames In Other Hives</a:t>
            </a:r>
          </a:p>
          <a:p>
            <a:pPr lvl="1"/>
            <a:r>
              <a:rPr lang="en-US" sz="1200" dirty="0"/>
              <a:t>Normally Will Not Use The Queen, If There Is One</a:t>
            </a:r>
          </a:p>
          <a:p>
            <a:r>
              <a:rPr lang="en-US" sz="1400" dirty="0"/>
              <a:t>Harvest Queen Cells</a:t>
            </a:r>
          </a:p>
          <a:p>
            <a:r>
              <a:rPr lang="en-US" sz="1400" dirty="0"/>
              <a:t>Cull Queen Cells</a:t>
            </a:r>
          </a:p>
          <a:p>
            <a:r>
              <a:rPr lang="en-US" sz="1400" dirty="0"/>
              <a:t>Hope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6281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94" y="692458"/>
            <a:ext cx="6866906" cy="823624"/>
          </a:xfrm>
        </p:spPr>
        <p:txBody>
          <a:bodyPr/>
          <a:lstStyle/>
          <a:p>
            <a:r>
              <a:rPr lang="en-US" dirty="0"/>
              <a:t>Resource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15" y="1798611"/>
            <a:ext cx="7618008" cy="4981750"/>
          </a:xfrm>
        </p:spPr>
        <p:txBody>
          <a:bodyPr/>
          <a:lstStyle/>
          <a:p>
            <a:r>
              <a:rPr lang="en-US" sz="1300" dirty="0"/>
              <a:t>Do Nothing</a:t>
            </a:r>
          </a:p>
          <a:p>
            <a:pPr lvl="1"/>
            <a:r>
              <a:rPr lang="en-US" sz="1200" dirty="0"/>
              <a:t>Conviction &amp; Patience</a:t>
            </a:r>
          </a:p>
          <a:p>
            <a:r>
              <a:rPr lang="en-US" sz="1300" dirty="0"/>
              <a:t>Add a Second Brood Box (Pyramid)</a:t>
            </a:r>
          </a:p>
          <a:p>
            <a:pPr lvl="1"/>
            <a:r>
              <a:rPr lang="en-US" sz="1200" dirty="0"/>
              <a:t>Empty Box &amp; Frames (Usually a Deep, Could Be a Medium)</a:t>
            </a:r>
          </a:p>
          <a:p>
            <a:r>
              <a:rPr lang="en-US" sz="1300" dirty="0"/>
              <a:t>Add a Honey Super (Or Additional Super - Checkerboard)</a:t>
            </a:r>
          </a:p>
          <a:p>
            <a:pPr lvl="1"/>
            <a:r>
              <a:rPr lang="en-US" sz="1200" dirty="0"/>
              <a:t>Empty Box &amp; Frames (Usually a Medium, Could Be a Deep or Shallow)</a:t>
            </a:r>
          </a:p>
          <a:p>
            <a:r>
              <a:rPr lang="en-US" sz="1300" dirty="0"/>
              <a:t>Add Queen</a:t>
            </a:r>
          </a:p>
          <a:p>
            <a:pPr lvl="1"/>
            <a:r>
              <a:rPr lang="en-US" sz="1200" dirty="0"/>
              <a:t>Queen (Mated/Caged, Ripe Queen Cell)</a:t>
            </a:r>
          </a:p>
          <a:p>
            <a:pPr lvl="1"/>
            <a:r>
              <a:rPr lang="en-US" sz="1200" dirty="0"/>
              <a:t>Young Nurse Bees (Essential) &amp; Old Nurse Bees</a:t>
            </a:r>
          </a:p>
          <a:p>
            <a:pPr lvl="1"/>
            <a:r>
              <a:rPr lang="en-US" sz="1200" dirty="0"/>
              <a:t>Frames of Brood, Pollen/Honey, Honey</a:t>
            </a:r>
          </a:p>
          <a:p>
            <a:r>
              <a:rPr lang="en-US" sz="1300" dirty="0"/>
              <a:t>Create A Queen</a:t>
            </a:r>
          </a:p>
          <a:p>
            <a:pPr lvl="1"/>
            <a:r>
              <a:rPr lang="en-US" sz="1200" dirty="0"/>
              <a:t>Frame(s) of Open Brood With Eggs and/or One Day Old Larvae (Essential)</a:t>
            </a:r>
          </a:p>
          <a:p>
            <a:pPr lvl="1"/>
            <a:r>
              <a:rPr lang="en-US" sz="1200" dirty="0"/>
              <a:t>Young Nurse Bees (Essential) &amp; Old Nurse Bees</a:t>
            </a:r>
          </a:p>
          <a:p>
            <a:pPr lvl="1"/>
            <a:r>
              <a:rPr lang="en-US" sz="1200" dirty="0"/>
              <a:t>Frames of Brood, Pollen/Honey, Honey</a:t>
            </a:r>
          </a:p>
          <a:p>
            <a:pPr lvl="1"/>
            <a:r>
              <a:rPr lang="en-US" sz="1200" dirty="0"/>
              <a:t>Flying Drones</a:t>
            </a:r>
          </a:p>
          <a:p>
            <a:r>
              <a:rPr lang="en-US" sz="1300" dirty="0"/>
              <a:t>Combine or Contribute</a:t>
            </a:r>
          </a:p>
          <a:p>
            <a:pPr lvl="1"/>
            <a:r>
              <a:rPr lang="en-US" sz="1200" dirty="0"/>
              <a:t>Multiple Hives</a:t>
            </a:r>
          </a:p>
          <a:p>
            <a:r>
              <a:rPr lang="en-US" sz="1300" dirty="0"/>
              <a:t>Remove Box/Super</a:t>
            </a:r>
          </a:p>
          <a:p>
            <a:pPr lvl="1"/>
            <a:r>
              <a:rPr lang="en-US" sz="1200" dirty="0"/>
              <a:t>Proper Distribution/Storage of Frames</a:t>
            </a:r>
          </a:p>
          <a:p>
            <a:r>
              <a:rPr lang="en-US" sz="1300" dirty="0"/>
              <a:t>Hope</a:t>
            </a:r>
          </a:p>
          <a:p>
            <a:pPr lvl="1"/>
            <a:r>
              <a:rPr lang="en-US" sz="1200" dirty="0"/>
              <a:t>Hey, You’re a Beekeeper – You Already Got This</a:t>
            </a:r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9153" y="1933517"/>
            <a:ext cx="262606" cy="2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52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075410"/>
              </p:ext>
            </p:extLst>
          </p:nvPr>
        </p:nvGraphicFramePr>
        <p:xfrm>
          <a:off x="129115" y="1809510"/>
          <a:ext cx="2924357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69">
                  <a:extLst>
                    <a:ext uri="{9D8B030D-6E8A-4147-A177-3AD203B41FA5}">
                      <a16:colId xmlns:a16="http://schemas.microsoft.com/office/drawing/2014/main" xmlns="" val="3259810976"/>
                    </a:ext>
                  </a:extLst>
                </a:gridCol>
                <a:gridCol w="940811">
                  <a:extLst>
                    <a:ext uri="{9D8B030D-6E8A-4147-A177-3AD203B41FA5}">
                      <a16:colId xmlns:a16="http://schemas.microsoft.com/office/drawing/2014/main" xmlns="" val="2488176115"/>
                    </a:ext>
                  </a:extLst>
                </a:gridCol>
                <a:gridCol w="1442577">
                  <a:extLst>
                    <a:ext uri="{9D8B030D-6E8A-4147-A177-3AD203B41FA5}">
                      <a16:colId xmlns:a16="http://schemas.microsoft.com/office/drawing/2014/main" xmlns="" val="3825943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Hive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243434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Congested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Deep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4305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Super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364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557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Weak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6476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Combine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80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Queen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784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Create Queen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354304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8331374"/>
              </p:ext>
            </p:extLst>
          </p:nvPr>
        </p:nvGraphicFramePr>
        <p:xfrm>
          <a:off x="3115436" y="1809510"/>
          <a:ext cx="2646867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53">
                  <a:extLst>
                    <a:ext uri="{9D8B030D-6E8A-4147-A177-3AD203B41FA5}">
                      <a16:colId xmlns:a16="http://schemas.microsoft.com/office/drawing/2014/main" xmlns="" val="3259810976"/>
                    </a:ext>
                  </a:extLst>
                </a:gridCol>
                <a:gridCol w="977944">
                  <a:extLst>
                    <a:ext uri="{9D8B030D-6E8A-4147-A177-3AD203B41FA5}">
                      <a16:colId xmlns:a16="http://schemas.microsoft.com/office/drawing/2014/main" xmlns="" val="2488176115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xmlns="" val="382594383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Hive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40243434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Honey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Congested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Deep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84305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Super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364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Second Super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57476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Contribute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944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Nominal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57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Weak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6476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Combine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80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Queen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784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Create Queen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54304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5993908"/>
              </p:ext>
            </p:extLst>
          </p:nvPr>
        </p:nvGraphicFramePr>
        <p:xfrm>
          <a:off x="5824268" y="1798846"/>
          <a:ext cx="3164457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687">
                  <a:extLst>
                    <a:ext uri="{9D8B030D-6E8A-4147-A177-3AD203B41FA5}">
                      <a16:colId xmlns:a16="http://schemas.microsoft.com/office/drawing/2014/main" xmlns="" val="3259810976"/>
                    </a:ext>
                  </a:extLst>
                </a:gridCol>
                <a:gridCol w="1199072">
                  <a:extLst>
                    <a:ext uri="{9D8B030D-6E8A-4147-A177-3AD203B41FA5}">
                      <a16:colId xmlns:a16="http://schemas.microsoft.com/office/drawing/2014/main" xmlns="" val="2488176115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xmlns="" val="3825943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Hive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4024343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Brood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Congested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Deep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84305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Split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3364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574760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Nuc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5296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Contribute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1670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Nominal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5798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Weak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 Nothing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66476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Combine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805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Add Queen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784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Create Queen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543045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1624790"/>
              </p:ext>
            </p:extLst>
          </p:nvPr>
        </p:nvGraphicFramePr>
        <p:xfrm>
          <a:off x="1904315" y="6003272"/>
          <a:ext cx="5069107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959">
                  <a:extLst>
                    <a:ext uri="{9D8B030D-6E8A-4147-A177-3AD203B41FA5}">
                      <a16:colId xmlns:a16="http://schemas.microsoft.com/office/drawing/2014/main" xmlns="" val="3259810976"/>
                    </a:ext>
                  </a:extLst>
                </a:gridCol>
                <a:gridCol w="664720">
                  <a:extLst>
                    <a:ext uri="{9D8B030D-6E8A-4147-A177-3AD203B41FA5}">
                      <a16:colId xmlns:a16="http://schemas.microsoft.com/office/drawing/2014/main" xmlns="" val="3825943839"/>
                    </a:ext>
                  </a:extLst>
                </a:gridCol>
                <a:gridCol w="1036703">
                  <a:extLst>
                    <a:ext uri="{9D8B030D-6E8A-4147-A177-3AD203B41FA5}">
                      <a16:colId xmlns:a16="http://schemas.microsoft.com/office/drawing/2014/main" xmlns="" val="787789785"/>
                    </a:ext>
                  </a:extLst>
                </a:gridCol>
                <a:gridCol w="849215">
                  <a:extLst>
                    <a:ext uri="{9D8B030D-6E8A-4147-A177-3AD203B41FA5}">
                      <a16:colId xmlns:a16="http://schemas.microsoft.com/office/drawing/2014/main" xmlns="" val="281756571"/>
                    </a:ext>
                  </a:extLst>
                </a:gridCol>
                <a:gridCol w="893285">
                  <a:extLst>
                    <a:ext uri="{9D8B030D-6E8A-4147-A177-3AD203B41FA5}">
                      <a16:colId xmlns:a16="http://schemas.microsoft.com/office/drawing/2014/main" xmlns="" val="2359535868"/>
                    </a:ext>
                  </a:extLst>
                </a:gridCol>
                <a:gridCol w="452225">
                  <a:extLst>
                    <a:ext uri="{9D8B030D-6E8A-4147-A177-3AD203B41FA5}">
                      <a16:colId xmlns:a16="http://schemas.microsoft.com/office/drawing/2014/main" xmlns="" val="31755730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Hive Type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Options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4024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Swarm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Split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Nuc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Harvest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88430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698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834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004460" y="630315"/>
            <a:ext cx="5854536" cy="898606"/>
          </a:xfrm>
        </p:spPr>
        <p:txBody>
          <a:bodyPr/>
          <a:lstStyle/>
          <a:p>
            <a:r>
              <a:rPr lang="en-US" dirty="0"/>
              <a:t>Beginning Observations</a:t>
            </a:r>
            <a:endParaRPr lang="en-US" sz="20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899044"/>
            <a:ext cx="8265226" cy="4172923"/>
          </a:xfrm>
        </p:spPr>
        <p:txBody>
          <a:bodyPr/>
          <a:lstStyle/>
          <a:p>
            <a:pPr marL="512763" lvl="2" indent="-169863">
              <a:spcAft>
                <a:spcPts val="600"/>
              </a:spcAft>
              <a:buFontTx/>
              <a:buChar char="•"/>
            </a:pPr>
            <a:endParaRPr lang="en-US" sz="2000" dirty="0"/>
          </a:p>
          <a:p>
            <a:pPr marL="169863" lvl="1" indent="-169863">
              <a:lnSpc>
                <a:spcPct val="100000"/>
              </a:lnSpc>
              <a:spcAft>
                <a:spcPts val="600"/>
              </a:spcAft>
              <a:buFontTx/>
              <a:buChar char="•"/>
            </a:pP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6527" y="1783631"/>
            <a:ext cx="8895425" cy="41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9863" indent="-1698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778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-"/>
              <a:defRPr sz="1800" b="1">
                <a:solidFill>
                  <a:srgbClr val="0000FF"/>
                </a:solidFill>
                <a:latin typeface="+mn-lt"/>
              </a:defRPr>
            </a:lvl2pPr>
            <a:lvl3pPr marL="919163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3pPr>
            <a:lvl4pPr marL="1381125" indent="-3476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—"/>
              <a:defRPr sz="1400" b="1">
                <a:solidFill>
                  <a:srgbClr val="0000FF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har char="»"/>
              <a:defRPr sz="12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ts val="1000"/>
              </a:spcAft>
              <a:buChar char="»"/>
              <a:defRPr sz="2200" b="1">
                <a:solidFill>
                  <a:srgbClr val="0000FF"/>
                </a:solidFill>
                <a:latin typeface="+mn-lt"/>
              </a:defRPr>
            </a:lvl9pPr>
          </a:lstStyle>
          <a:p>
            <a:r>
              <a:rPr lang="en-US" kern="0" dirty="0"/>
              <a:t>Challenge:  Make Precise Decisions in an Imprecise World</a:t>
            </a:r>
          </a:p>
          <a:p>
            <a:pPr lvl="1"/>
            <a:r>
              <a:rPr lang="en-US" kern="0" dirty="0"/>
              <a:t>Beekeeping Adage – No One Right Answer (i.e. “Ask 10 beekeepers …)</a:t>
            </a:r>
          </a:p>
          <a:p>
            <a:pPr lvl="1"/>
            <a:r>
              <a:rPr lang="en-US" kern="0" dirty="0"/>
              <a:t>Mark Dykes (Chief Apiary Inspector – Texas Apiary Inspection Service)</a:t>
            </a:r>
          </a:p>
          <a:p>
            <a:pPr marL="741363" lvl="2" indent="0" algn="ctr">
              <a:buNone/>
            </a:pPr>
            <a:endParaRPr lang="en-US" kern="0" dirty="0"/>
          </a:p>
          <a:p>
            <a:pPr marL="741363" lvl="2" indent="0" algn="ctr">
              <a:buNone/>
            </a:pPr>
            <a:r>
              <a:rPr lang="en-US" kern="0" dirty="0"/>
              <a:t>“There Usually Is One Right Answer, </a:t>
            </a:r>
          </a:p>
          <a:p>
            <a:pPr marL="741363" lvl="2" indent="0" algn="ctr">
              <a:buNone/>
            </a:pPr>
            <a:r>
              <a:rPr lang="en-US" kern="0" dirty="0"/>
              <a:t>We Just Don’t Have Enough Data To Know What It Is”</a:t>
            </a:r>
          </a:p>
          <a:p>
            <a:endParaRPr lang="en-US" kern="0" dirty="0"/>
          </a:p>
          <a:p>
            <a:r>
              <a:rPr lang="en-US" kern="0" dirty="0"/>
              <a:t>Data, Decisions, Alternatives</a:t>
            </a:r>
          </a:p>
          <a:p>
            <a:pPr lvl="1"/>
            <a:r>
              <a:rPr lang="en-US" kern="0" dirty="0"/>
              <a:t>Can’t Cover All Possibilities</a:t>
            </a:r>
          </a:p>
          <a:p>
            <a:pPr lvl="1"/>
            <a:r>
              <a:rPr lang="en-US" kern="0" dirty="0"/>
              <a:t>Beekeeper Experience and Judgement Critical – Collaborate!  Use Mentors</a:t>
            </a:r>
          </a:p>
          <a:p>
            <a:pPr lvl="1"/>
            <a:r>
              <a:rPr lang="en-US" kern="0" dirty="0"/>
              <a:t>Hopefully Can Provide A Structured Approach To Help</a:t>
            </a:r>
          </a:p>
          <a:p>
            <a:pPr lvl="1"/>
            <a:endParaRPr lang="en-US" kern="0" dirty="0"/>
          </a:p>
          <a:p>
            <a:r>
              <a:rPr lang="en-US" kern="0" dirty="0"/>
              <a:t>Flow Chart Method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86569" y="6038943"/>
            <a:ext cx="7136497" cy="419511"/>
            <a:chOff x="986569" y="6038943"/>
            <a:chExt cx="7136497" cy="419511"/>
          </a:xfrm>
        </p:grpSpPr>
        <p:sp>
          <p:nvSpPr>
            <p:cNvPr id="3" name="Rectangle 2"/>
            <p:cNvSpPr/>
            <p:nvPr/>
          </p:nvSpPr>
          <p:spPr bwMode="auto">
            <a:xfrm>
              <a:off x="1091951" y="6038943"/>
              <a:ext cx="7031115" cy="4195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86569" y="6038943"/>
              <a:ext cx="6833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kern="0" dirty="0">
                  <a:latin typeface="+mn-lt"/>
                </a:rPr>
                <a:t>Doing Nothing Is Always An Option – Often The Best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4827" y="6067222"/>
              <a:ext cx="368339" cy="361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2900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– Divide one hive into two hives</a:t>
            </a:r>
          </a:p>
          <a:p>
            <a:endParaRPr lang="en-US" dirty="0"/>
          </a:p>
          <a:p>
            <a:r>
              <a:rPr lang="en-US" dirty="0"/>
              <a:t>Increase – Take 4 or 5 frames from one hive and put into new full size brood box with remaining frames of drawn comb or new foundation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Nuc</a:t>
            </a:r>
            <a:r>
              <a:rPr lang="en-US" dirty="0"/>
              <a:t>” – Take 4 or 5 frames from one hive and put into “</a:t>
            </a:r>
            <a:r>
              <a:rPr lang="en-US" dirty="0" err="1"/>
              <a:t>Nuc</a:t>
            </a:r>
            <a:r>
              <a:rPr lang="en-US" dirty="0"/>
              <a:t>” box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177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Flowchart: Process 149"/>
          <p:cNvSpPr/>
          <p:nvPr/>
        </p:nvSpPr>
        <p:spPr bwMode="auto">
          <a:xfrm>
            <a:off x="593942" y="1873490"/>
            <a:ext cx="8057713" cy="461665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120" y="365982"/>
            <a:ext cx="6866906" cy="1203366"/>
          </a:xfrm>
        </p:spPr>
        <p:txBody>
          <a:bodyPr/>
          <a:lstStyle/>
          <a:p>
            <a:r>
              <a:rPr lang="en-US" dirty="0"/>
              <a:t>Hive Resources</a:t>
            </a:r>
            <a:br>
              <a:rPr lang="en-US" dirty="0"/>
            </a:br>
            <a:r>
              <a:rPr lang="en-US" sz="2000" dirty="0"/>
              <a:t>- One 10-Frame Brood Box -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40767" y="3187429"/>
            <a:ext cx="801919" cy="1085662"/>
            <a:chOff x="3032219" y="3925019"/>
            <a:chExt cx="904805" cy="1224951"/>
          </a:xfrm>
        </p:grpSpPr>
        <p:sp>
          <p:nvSpPr>
            <p:cNvPr id="5" name="Flowchart: Process 4"/>
            <p:cNvSpPr/>
            <p:nvPr/>
          </p:nvSpPr>
          <p:spPr bwMode="auto">
            <a:xfrm>
              <a:off x="3485071" y="3925019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1640596">
              <a:off x="3032219" y="4605371"/>
              <a:ext cx="904805" cy="4410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 rot="1640596">
              <a:off x="3188955" y="4623751"/>
              <a:ext cx="597967" cy="420624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7215" y="3187429"/>
            <a:ext cx="801919" cy="1085662"/>
            <a:chOff x="5600015" y="4323848"/>
            <a:chExt cx="904805" cy="1224951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6052867" y="4323848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600000"/>
              </a:lightRig>
            </a:scene3d>
            <a:sp3d extrusionH="647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1640596">
              <a:off x="5600015" y="5004200"/>
              <a:ext cx="904805" cy="4410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 rot="1640596">
              <a:off x="5667439" y="4991577"/>
              <a:ext cx="783387" cy="467580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19676" y="3187429"/>
            <a:ext cx="801919" cy="1085662"/>
            <a:chOff x="4134512" y="4018530"/>
            <a:chExt cx="904805" cy="1224951"/>
          </a:xfrm>
        </p:grpSpPr>
        <p:sp>
          <p:nvSpPr>
            <p:cNvPr id="14" name="Flowchart: Process 13"/>
            <p:cNvSpPr/>
            <p:nvPr/>
          </p:nvSpPr>
          <p:spPr bwMode="auto">
            <a:xfrm>
              <a:off x="4587364" y="4018530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600000"/>
              </a:lightRig>
            </a:scene3d>
            <a:sp3d extrusionH="647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1640596">
              <a:off x="4134512" y="4698882"/>
              <a:ext cx="904805" cy="4410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1640596">
              <a:off x="4201936" y="4686259"/>
              <a:ext cx="783387" cy="467580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140" y="3187429"/>
            <a:ext cx="801919" cy="1085662"/>
            <a:chOff x="3032219" y="3925019"/>
            <a:chExt cx="904805" cy="1224951"/>
          </a:xfrm>
        </p:grpSpPr>
        <p:sp>
          <p:nvSpPr>
            <p:cNvPr id="21" name="Flowchart: Process 20"/>
            <p:cNvSpPr/>
            <p:nvPr/>
          </p:nvSpPr>
          <p:spPr bwMode="auto">
            <a:xfrm>
              <a:off x="3485071" y="3925019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1640596">
              <a:off x="3032219" y="4605371"/>
              <a:ext cx="904805" cy="4410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1640596">
              <a:off x="3188955" y="4623751"/>
              <a:ext cx="597967" cy="420624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54950" y="3187429"/>
            <a:ext cx="627659" cy="1085662"/>
            <a:chOff x="1213109" y="4049324"/>
            <a:chExt cx="708186" cy="1224951"/>
          </a:xfrm>
        </p:grpSpPr>
        <p:sp>
          <p:nvSpPr>
            <p:cNvPr id="25" name="Flowchart: Process 24"/>
            <p:cNvSpPr/>
            <p:nvPr/>
          </p:nvSpPr>
          <p:spPr bwMode="auto">
            <a:xfrm>
              <a:off x="1547988" y="4049324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 rot="1640596">
              <a:off x="1213109" y="4757877"/>
              <a:ext cx="708186" cy="3865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rot="1640596">
              <a:off x="1363104" y="4849479"/>
              <a:ext cx="448427" cy="218643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59949" y="3187429"/>
            <a:ext cx="627659" cy="1085662"/>
            <a:chOff x="1213109" y="4049324"/>
            <a:chExt cx="708186" cy="1224951"/>
          </a:xfrm>
        </p:grpSpPr>
        <p:sp>
          <p:nvSpPr>
            <p:cNvPr id="30" name="Flowchart: Process 29"/>
            <p:cNvSpPr/>
            <p:nvPr/>
          </p:nvSpPr>
          <p:spPr bwMode="auto">
            <a:xfrm>
              <a:off x="1547988" y="4049324"/>
              <a:ext cx="120771" cy="1224951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 rot="1640596">
              <a:off x="1213109" y="4757877"/>
              <a:ext cx="708186" cy="3865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 rot="1640596">
              <a:off x="1363104" y="4849479"/>
              <a:ext cx="448427" cy="218643"/>
            </a:xfrm>
            <a:prstGeom prst="ellipse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426911" y="3196055"/>
            <a:ext cx="470725" cy="1085662"/>
            <a:chOff x="7426911" y="2175125"/>
            <a:chExt cx="470725" cy="1085662"/>
          </a:xfrm>
        </p:grpSpPr>
        <p:sp>
          <p:nvSpPr>
            <p:cNvPr id="34" name="Flowchart: Process 33"/>
            <p:cNvSpPr/>
            <p:nvPr/>
          </p:nvSpPr>
          <p:spPr bwMode="auto">
            <a:xfrm>
              <a:off x="7654073" y="2175125"/>
              <a:ext cx="107038" cy="1085662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rot="1640596">
              <a:off x="7426911" y="2824754"/>
              <a:ext cx="470725" cy="308823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13284" y="3178803"/>
            <a:ext cx="470725" cy="1085662"/>
            <a:chOff x="1213284" y="2157873"/>
            <a:chExt cx="470725" cy="1085662"/>
          </a:xfrm>
        </p:grpSpPr>
        <p:sp>
          <p:nvSpPr>
            <p:cNvPr id="39" name="Flowchart: Process 38"/>
            <p:cNvSpPr/>
            <p:nvPr/>
          </p:nvSpPr>
          <p:spPr bwMode="auto">
            <a:xfrm>
              <a:off x="1440446" y="2157873"/>
              <a:ext cx="107038" cy="1085662"/>
            </a:xfrm>
            <a:prstGeom prst="flowChartProcess">
              <a:avLst/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/>
              <a:lightRig rig="threePt" dir="t">
                <a:rot lat="0" lon="0" rev="1200000"/>
              </a:lightRig>
            </a:scene3d>
            <a:sp3d extrusionH="647700" contourW="12700">
              <a:extrusionClr>
                <a:schemeClr val="bg1"/>
              </a:extrusionClr>
              <a:contourClr>
                <a:srgbClr val="E6E6E6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1640596">
              <a:off x="1213284" y="2807502"/>
              <a:ext cx="470725" cy="308823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3" name="Flowchart: Process 42"/>
          <p:cNvSpPr/>
          <p:nvPr/>
        </p:nvSpPr>
        <p:spPr bwMode="auto">
          <a:xfrm>
            <a:off x="540424" y="3187429"/>
            <a:ext cx="107038" cy="1085662"/>
          </a:xfrm>
          <a:prstGeom prst="flowChartProcess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 extrusionH="647700" contourW="12700">
            <a:extrusionClr>
              <a:schemeClr val="bg1"/>
            </a:extrusionClr>
            <a:contourClr>
              <a:srgbClr val="E6E6E6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Flowchart: Process 45"/>
          <p:cNvSpPr/>
          <p:nvPr/>
        </p:nvSpPr>
        <p:spPr bwMode="auto">
          <a:xfrm>
            <a:off x="8544618" y="3187430"/>
            <a:ext cx="107038" cy="1085662"/>
          </a:xfrm>
          <a:prstGeom prst="flowChartProcess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 extrusionH="647700" contourW="12700">
            <a:extrusionClr>
              <a:schemeClr val="bg1"/>
            </a:extrusionClr>
            <a:contourClr>
              <a:srgbClr val="E6E6E6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90113" y="3080350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6705" y="3099994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73521" y="3081987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6929" y="3083624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40337" y="3085261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23745" y="3086898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07153" y="3088535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90561" y="3090172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73969" y="3091809"/>
            <a:ext cx="37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57379" y="3101636"/>
            <a:ext cx="43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801742" y="6277748"/>
            <a:ext cx="169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Honey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801743" y="5823850"/>
            <a:ext cx="169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Honey/Pollen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26363" y="5390615"/>
            <a:ext cx="221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Honey/Pollen/Brood</a:t>
            </a:r>
          </a:p>
        </p:txBody>
      </p:sp>
      <p:cxnSp>
        <p:nvCxnSpPr>
          <p:cNvPr id="69" name="Connector: Elbow 68"/>
          <p:cNvCxnSpPr>
            <a:cxnSpLocks/>
          </p:cNvCxnSpPr>
          <p:nvPr/>
        </p:nvCxnSpPr>
        <p:spPr bwMode="auto">
          <a:xfrm rot="10800000">
            <a:off x="540424" y="4662359"/>
            <a:ext cx="3686848" cy="1790151"/>
          </a:xfrm>
          <a:prstGeom prst="bentConnector3">
            <a:avLst>
              <a:gd name="adj1" fmla="val 1000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Connector: Elbow 75"/>
          <p:cNvCxnSpPr>
            <a:cxnSpLocks/>
          </p:cNvCxnSpPr>
          <p:nvPr/>
        </p:nvCxnSpPr>
        <p:spPr bwMode="auto">
          <a:xfrm flipV="1">
            <a:off x="5093112" y="4740517"/>
            <a:ext cx="3697209" cy="1711992"/>
          </a:xfrm>
          <a:prstGeom prst="bentConnector3">
            <a:avLst>
              <a:gd name="adj1" fmla="val 999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2" name="Connector: Elbow 81"/>
          <p:cNvCxnSpPr>
            <a:cxnSpLocks/>
            <a:stCxn id="64" idx="1"/>
          </p:cNvCxnSpPr>
          <p:nvPr/>
        </p:nvCxnSpPr>
        <p:spPr bwMode="auto">
          <a:xfrm rot="10800000">
            <a:off x="1462273" y="4678287"/>
            <a:ext cx="2339471" cy="1314841"/>
          </a:xfrm>
          <a:prstGeom prst="bentConnector3">
            <a:avLst>
              <a:gd name="adj1" fmla="val 1000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Connector: Elbow 86"/>
          <p:cNvCxnSpPr>
            <a:cxnSpLocks/>
            <a:stCxn id="64" idx="3"/>
          </p:cNvCxnSpPr>
          <p:nvPr/>
        </p:nvCxnSpPr>
        <p:spPr bwMode="auto">
          <a:xfrm flipV="1">
            <a:off x="5496364" y="4768247"/>
            <a:ext cx="2211228" cy="1224880"/>
          </a:xfrm>
          <a:prstGeom prst="bentConnector3">
            <a:avLst>
              <a:gd name="adj1" fmla="val 1001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>
            <a:cxnSpLocks/>
            <a:stCxn id="65" idx="0"/>
          </p:cNvCxnSpPr>
          <p:nvPr/>
        </p:nvCxnSpPr>
        <p:spPr bwMode="auto">
          <a:xfrm flipH="1" flipV="1">
            <a:off x="2923670" y="4645836"/>
            <a:ext cx="1807828" cy="744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/>
          <p:cNvCxnSpPr>
            <a:cxnSpLocks/>
            <a:stCxn id="65" idx="0"/>
          </p:cNvCxnSpPr>
          <p:nvPr/>
        </p:nvCxnSpPr>
        <p:spPr bwMode="auto">
          <a:xfrm flipH="1" flipV="1">
            <a:off x="3723046" y="4632098"/>
            <a:ext cx="1008452" cy="758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/>
          <p:cNvCxnSpPr>
            <a:cxnSpLocks/>
            <a:stCxn id="65" idx="0"/>
          </p:cNvCxnSpPr>
          <p:nvPr/>
        </p:nvCxnSpPr>
        <p:spPr bwMode="auto">
          <a:xfrm flipH="1" flipV="1">
            <a:off x="4314813" y="4645836"/>
            <a:ext cx="416685" cy="744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Arrow Connector 104"/>
          <p:cNvCxnSpPr>
            <a:cxnSpLocks/>
            <a:stCxn id="65" idx="0"/>
          </p:cNvCxnSpPr>
          <p:nvPr/>
        </p:nvCxnSpPr>
        <p:spPr bwMode="auto">
          <a:xfrm flipV="1">
            <a:off x="4731498" y="4662201"/>
            <a:ext cx="361614" cy="728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>
            <a:cxnSpLocks/>
            <a:stCxn id="65" idx="0"/>
          </p:cNvCxnSpPr>
          <p:nvPr/>
        </p:nvCxnSpPr>
        <p:spPr bwMode="auto">
          <a:xfrm flipV="1">
            <a:off x="4731498" y="4645836"/>
            <a:ext cx="1000062" cy="744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4" name="Straight Arrow Connector 113"/>
          <p:cNvCxnSpPr>
            <a:cxnSpLocks/>
            <a:stCxn id="65" idx="0"/>
          </p:cNvCxnSpPr>
          <p:nvPr/>
        </p:nvCxnSpPr>
        <p:spPr bwMode="auto">
          <a:xfrm flipV="1">
            <a:off x="4731498" y="4645836"/>
            <a:ext cx="1775834" cy="744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2" name="Flowchart: Process 141"/>
          <p:cNvSpPr/>
          <p:nvPr/>
        </p:nvSpPr>
        <p:spPr bwMode="auto">
          <a:xfrm>
            <a:off x="1936379" y="3080350"/>
            <a:ext cx="5307240" cy="1466508"/>
          </a:xfrm>
          <a:prstGeom prst="flowChartProcess">
            <a:avLst/>
          </a:prstGeom>
          <a:solidFill>
            <a:schemeClr val="bg2">
              <a:lumMod val="20000"/>
              <a:lumOff val="8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02366" y="2517367"/>
            <a:ext cx="211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Young Nurse Bees</a:t>
            </a:r>
          </a:p>
          <a:p>
            <a:pPr algn="ctr"/>
            <a:r>
              <a:rPr lang="en-US" sz="1200" b="1" dirty="0"/>
              <a:t>(Clean &amp; Feed)</a:t>
            </a:r>
          </a:p>
        </p:txBody>
      </p:sp>
      <p:sp>
        <p:nvSpPr>
          <p:cNvPr id="144" name="Flowchart: Process 143"/>
          <p:cNvSpPr/>
          <p:nvPr/>
        </p:nvSpPr>
        <p:spPr bwMode="auto">
          <a:xfrm>
            <a:off x="143732" y="3080350"/>
            <a:ext cx="1792647" cy="1456994"/>
          </a:xfrm>
          <a:prstGeom prst="flowChartProcess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5" name="Flowchart: Process 144"/>
          <p:cNvSpPr/>
          <p:nvPr/>
        </p:nvSpPr>
        <p:spPr bwMode="auto">
          <a:xfrm>
            <a:off x="7243619" y="3080350"/>
            <a:ext cx="1792647" cy="1466508"/>
          </a:xfrm>
          <a:prstGeom prst="flowChartProcess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03479" y="2422590"/>
            <a:ext cx="169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Old Nurse Bees (Wax and Guard) + Foragers</a:t>
            </a: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143" y="3884619"/>
            <a:ext cx="215221" cy="225089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717903" y="1936223"/>
            <a:ext cx="83888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Queen, Young Nurse Bees, Older Nurse Bees, Foraging Bees, Brood, Pollen, Honey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89580" y="2440567"/>
            <a:ext cx="169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Old Nurse Bees (Wax and Guard) + Foragers</a:t>
            </a:r>
          </a:p>
        </p:txBody>
      </p:sp>
    </p:spTree>
    <p:extLst>
      <p:ext uri="{BB962C8B-B14F-4D97-AF65-F5344CB8AC3E}">
        <p14:creationId xmlns:p14="http://schemas.microsoft.com/office/powerpoint/2010/main" xmlns="" val="67964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354" y="790112"/>
            <a:ext cx="5930283" cy="70821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6388"/>
            <a:ext cx="8238477" cy="4155598"/>
          </a:xfrm>
        </p:spPr>
        <p:txBody>
          <a:bodyPr/>
          <a:lstStyle/>
          <a:p>
            <a:r>
              <a:rPr lang="en-US" sz="1800" dirty="0"/>
              <a:t>Brood Frames Fall Into Two Important Categories</a:t>
            </a:r>
          </a:p>
          <a:p>
            <a:pPr lvl="1"/>
            <a:r>
              <a:rPr lang="en-US" sz="1500" dirty="0"/>
              <a:t>Open Brood With Eggs and/or 1 Day Old Larvae (Egg Frames)</a:t>
            </a:r>
          </a:p>
          <a:p>
            <a:pPr lvl="1"/>
            <a:r>
              <a:rPr lang="en-US" sz="1500" dirty="0"/>
              <a:t>Open Brood With Older Larvae and Capped Brood (Brood Frames)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sz="1800" dirty="0"/>
              <a:t>Don’t Forget the Drones</a:t>
            </a:r>
          </a:p>
          <a:p>
            <a:pPr lvl="1"/>
            <a:r>
              <a:rPr lang="en-US" sz="1500" dirty="0"/>
              <a:t>Flying Drones Critical to Creating New Mated Queens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And, Don’t Forget The Wooden Ware</a:t>
            </a:r>
          </a:p>
          <a:p>
            <a:pPr lvl="1"/>
            <a:r>
              <a:rPr lang="en-US" sz="1500" dirty="0"/>
              <a:t>You Have To Have The Equipment To Do The Action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9718" y="4052947"/>
            <a:ext cx="1935333" cy="1075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2729" y="5412927"/>
            <a:ext cx="1389310" cy="138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3654" y="1951393"/>
            <a:ext cx="2165966" cy="1474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5249" y="3649122"/>
            <a:ext cx="1438184" cy="8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8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33" y="807867"/>
            <a:ext cx="6416335" cy="788113"/>
          </a:xfrm>
        </p:spPr>
        <p:txBody>
          <a:bodyPr/>
          <a:lstStyle/>
          <a:p>
            <a:r>
              <a:rPr lang="en-US" dirty="0"/>
              <a:t>Resource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4842"/>
            <a:ext cx="7772400" cy="4912992"/>
          </a:xfrm>
        </p:spPr>
        <p:txBody>
          <a:bodyPr/>
          <a:lstStyle/>
          <a:p>
            <a:r>
              <a:rPr lang="en-US" sz="1600" dirty="0"/>
              <a:t>Bees</a:t>
            </a:r>
          </a:p>
          <a:p>
            <a:pPr lvl="1"/>
            <a:r>
              <a:rPr lang="en-US" sz="1400" dirty="0"/>
              <a:t>Queen</a:t>
            </a:r>
          </a:p>
          <a:p>
            <a:pPr lvl="1"/>
            <a:r>
              <a:rPr lang="en-US" sz="1400" dirty="0"/>
              <a:t>Young Nurse Bees</a:t>
            </a:r>
          </a:p>
          <a:p>
            <a:pPr lvl="1"/>
            <a:r>
              <a:rPr lang="en-US" sz="1400" dirty="0"/>
              <a:t>Old Nurse Bees</a:t>
            </a:r>
          </a:p>
          <a:p>
            <a:pPr lvl="1"/>
            <a:r>
              <a:rPr lang="en-US" sz="1400" dirty="0"/>
              <a:t>Foraging Bees</a:t>
            </a:r>
          </a:p>
          <a:p>
            <a:pPr lvl="1"/>
            <a:r>
              <a:rPr lang="en-US" sz="1400" dirty="0"/>
              <a:t>Flying Drones</a:t>
            </a:r>
          </a:p>
          <a:p>
            <a:r>
              <a:rPr lang="en-US" sz="1600" dirty="0"/>
              <a:t>Frames In Your Hives</a:t>
            </a:r>
          </a:p>
          <a:p>
            <a:pPr lvl="1"/>
            <a:r>
              <a:rPr lang="en-US" sz="1400" dirty="0"/>
              <a:t>Open Brood With Eggs and/or 1 Day Larvae (Some Honey &amp; Pollen)</a:t>
            </a:r>
          </a:p>
          <a:p>
            <a:pPr lvl="1"/>
            <a:r>
              <a:rPr lang="en-US" sz="1400" dirty="0"/>
              <a:t>Brood (Older Larvae and Capped) (Some Honey &amp; Pollen)</a:t>
            </a:r>
          </a:p>
          <a:p>
            <a:pPr lvl="1"/>
            <a:r>
              <a:rPr lang="en-US" sz="1400" dirty="0"/>
              <a:t>Honey/Pollen</a:t>
            </a:r>
          </a:p>
          <a:p>
            <a:pPr lvl="1"/>
            <a:r>
              <a:rPr lang="en-US" sz="1400" dirty="0"/>
              <a:t>Honey</a:t>
            </a:r>
          </a:p>
          <a:p>
            <a:r>
              <a:rPr lang="en-US" sz="1600" dirty="0"/>
              <a:t>Equipment (10 Frame, 8 Frame, “</a:t>
            </a:r>
            <a:r>
              <a:rPr lang="en-US" sz="1600" dirty="0" err="1"/>
              <a:t>Nuc</a:t>
            </a:r>
            <a:r>
              <a:rPr lang="en-US" sz="1600" dirty="0"/>
              <a:t>” Sizes)</a:t>
            </a:r>
          </a:p>
          <a:p>
            <a:pPr lvl="1"/>
            <a:r>
              <a:rPr lang="en-US" sz="1400" dirty="0"/>
              <a:t>Bottom Boards</a:t>
            </a:r>
          </a:p>
          <a:p>
            <a:pPr lvl="1"/>
            <a:r>
              <a:rPr lang="en-US" sz="1400" dirty="0"/>
              <a:t>Boxes</a:t>
            </a:r>
          </a:p>
          <a:p>
            <a:pPr lvl="1"/>
            <a:r>
              <a:rPr lang="en-US" sz="1400" dirty="0"/>
              <a:t>Lids</a:t>
            </a:r>
          </a:p>
          <a:p>
            <a:pPr lvl="1"/>
            <a:r>
              <a:rPr lang="en-US" sz="1400" dirty="0"/>
              <a:t>Feeders</a:t>
            </a:r>
          </a:p>
          <a:p>
            <a:pPr lvl="1"/>
            <a:r>
              <a:rPr lang="en-US" sz="1400" dirty="0"/>
              <a:t>Queen Excluders</a:t>
            </a:r>
          </a:p>
          <a:p>
            <a:pPr lvl="1"/>
            <a:r>
              <a:rPr lang="en-US" sz="1400" dirty="0"/>
              <a:t>Entrance Reducers</a:t>
            </a:r>
          </a:p>
          <a:p>
            <a:pPr lvl="1"/>
            <a:r>
              <a:rPr lang="en-US" sz="1400" dirty="0"/>
              <a:t>Queen Cell Cups</a:t>
            </a:r>
          </a:p>
          <a:p>
            <a:pPr lvl="1"/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0002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911" y="711338"/>
            <a:ext cx="5425148" cy="863648"/>
          </a:xfrm>
        </p:spPr>
        <p:txBody>
          <a:bodyPr/>
          <a:lstStyle/>
          <a:p>
            <a:r>
              <a:rPr lang="en-US" dirty="0"/>
              <a:t>Hive “Type”</a:t>
            </a:r>
          </a:p>
        </p:txBody>
      </p:sp>
      <p:sp>
        <p:nvSpPr>
          <p:cNvPr id="4" name="Flowchart: Decision 3"/>
          <p:cNvSpPr/>
          <p:nvPr/>
        </p:nvSpPr>
        <p:spPr bwMode="auto">
          <a:xfrm>
            <a:off x="3338422" y="1862766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Has The Hive Over-Wintered?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 bwMode="auto">
          <a:xfrm flipH="1">
            <a:off x="2654423" y="2418075"/>
            <a:ext cx="684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794957" y="2082861"/>
            <a:ext cx="54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2883" y="2109736"/>
            <a:ext cx="543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 bwMode="auto">
          <a:xfrm>
            <a:off x="5382882" y="2417513"/>
            <a:ext cx="64698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Flowchart: Terminator 8"/>
          <p:cNvSpPr/>
          <p:nvPr/>
        </p:nvSpPr>
        <p:spPr bwMode="auto">
          <a:xfrm>
            <a:off x="6074500" y="3362843"/>
            <a:ext cx="1302588" cy="684889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Goal Is To Grow Into Strong Hive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6025408" y="2233934"/>
            <a:ext cx="1369442" cy="367158"/>
          </a:xfrm>
          <a:prstGeom prst="flowChartProcess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Hive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1289437" y="2207059"/>
            <a:ext cx="1369442" cy="36715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Existing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Hive</a:t>
            </a:r>
          </a:p>
        </p:txBody>
      </p:sp>
      <p:cxnSp>
        <p:nvCxnSpPr>
          <p:cNvPr id="21" name="Straight Arrow Connector 20"/>
          <p:cNvCxnSpPr>
            <a:cxnSpLocks/>
            <a:stCxn id="15" idx="2"/>
          </p:cNvCxnSpPr>
          <p:nvPr/>
        </p:nvCxnSpPr>
        <p:spPr bwMode="auto">
          <a:xfrm>
            <a:off x="6710129" y="2601092"/>
            <a:ext cx="23497" cy="761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cxnSpLocks/>
            <a:endCxn id="25" idx="0"/>
          </p:cNvCxnSpPr>
          <p:nvPr/>
        </p:nvCxnSpPr>
        <p:spPr bwMode="auto">
          <a:xfrm>
            <a:off x="1956492" y="2574217"/>
            <a:ext cx="0" cy="611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Flowchart: Decision 24"/>
          <p:cNvSpPr/>
          <p:nvPr/>
        </p:nvSpPr>
        <p:spPr bwMode="auto">
          <a:xfrm>
            <a:off x="934261" y="3185531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Produce Honey or Bees?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4854" y="3408931"/>
            <a:ext cx="856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Honey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80437" y="4426179"/>
            <a:ext cx="620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Bees</a:t>
            </a:r>
          </a:p>
        </p:txBody>
      </p:sp>
      <p:cxnSp>
        <p:nvCxnSpPr>
          <p:cNvPr id="28" name="Straight Arrow Connector 27"/>
          <p:cNvCxnSpPr>
            <a:cxnSpLocks/>
            <a:stCxn id="25" idx="3"/>
          </p:cNvCxnSpPr>
          <p:nvPr/>
        </p:nvCxnSpPr>
        <p:spPr bwMode="auto">
          <a:xfrm>
            <a:off x="2978722" y="3740279"/>
            <a:ext cx="8933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Flowchart: Process 29"/>
          <p:cNvSpPr/>
          <p:nvPr/>
        </p:nvSpPr>
        <p:spPr bwMode="auto">
          <a:xfrm>
            <a:off x="3863148" y="3547821"/>
            <a:ext cx="1369442" cy="367158"/>
          </a:xfrm>
          <a:prstGeom prst="flowChart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Honey Hive</a:t>
            </a:r>
          </a:p>
        </p:txBody>
      </p:sp>
      <p:sp>
        <p:nvSpPr>
          <p:cNvPr id="33" name="Flowchart: Terminator 32"/>
          <p:cNvSpPr/>
          <p:nvPr/>
        </p:nvSpPr>
        <p:spPr bwMode="auto">
          <a:xfrm>
            <a:off x="3896575" y="4489694"/>
            <a:ext cx="1302588" cy="80139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Goal Is To Maximize Honey Production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 bwMode="auto">
          <a:xfrm>
            <a:off x="4547869" y="3923857"/>
            <a:ext cx="0" cy="556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Flowchart: Process 35"/>
          <p:cNvSpPr/>
          <p:nvPr/>
        </p:nvSpPr>
        <p:spPr bwMode="auto">
          <a:xfrm>
            <a:off x="1289526" y="4851981"/>
            <a:ext cx="1369442" cy="367158"/>
          </a:xfrm>
          <a:prstGeom prst="flowChartProcess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Brood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Hive</a:t>
            </a: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 bwMode="auto">
          <a:xfrm>
            <a:off x="1969702" y="4295027"/>
            <a:ext cx="0" cy="5569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Flowchart: Terminator 40"/>
          <p:cNvSpPr/>
          <p:nvPr/>
        </p:nvSpPr>
        <p:spPr bwMode="auto">
          <a:xfrm>
            <a:off x="1325187" y="5600880"/>
            <a:ext cx="1302588" cy="80139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Goal Is To Make Splits, Increases, or “</a:t>
            </a:r>
            <a:r>
              <a:rPr kumimoji="0" 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Nucs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”</a:t>
            </a:r>
          </a:p>
        </p:txBody>
      </p:sp>
      <p:cxnSp>
        <p:nvCxnSpPr>
          <p:cNvPr id="42" name="Straight Arrow Connector 41"/>
          <p:cNvCxnSpPr>
            <a:cxnSpLocks/>
            <a:stCxn id="36" idx="2"/>
            <a:endCxn id="41" idx="0"/>
          </p:cNvCxnSpPr>
          <p:nvPr/>
        </p:nvCxnSpPr>
        <p:spPr bwMode="auto">
          <a:xfrm>
            <a:off x="1974247" y="5219139"/>
            <a:ext cx="2234" cy="3817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9" name="Group 48"/>
          <p:cNvGrpSpPr/>
          <p:nvPr/>
        </p:nvGrpSpPr>
        <p:grpSpPr>
          <a:xfrm>
            <a:off x="3613712" y="5733304"/>
            <a:ext cx="4625269" cy="536550"/>
            <a:chOff x="4074848" y="5692070"/>
            <a:chExt cx="4625269" cy="53655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4074849" y="5692070"/>
              <a:ext cx="4625268" cy="5365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74848" y="5705399"/>
              <a:ext cx="462526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kern="0" dirty="0">
                  <a:latin typeface="+mn-lt"/>
                </a:rPr>
                <a:t>Queen Rearing, Brood Frames, Drawn Frames, Etc.</a:t>
              </a:r>
            </a:p>
            <a:p>
              <a:pPr algn="ctr"/>
              <a:r>
                <a:rPr lang="en-US" sz="1400" b="1" kern="0" dirty="0">
                  <a:latin typeface="+mn-lt"/>
                </a:rPr>
                <a:t>Beyond Today’s Scope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506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231" y="694456"/>
            <a:ext cx="5708342" cy="885770"/>
          </a:xfrm>
        </p:spPr>
        <p:txBody>
          <a:bodyPr/>
          <a:lstStyle/>
          <a:p>
            <a:r>
              <a:rPr lang="en-US" dirty="0"/>
              <a:t>Hive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88" y="1798354"/>
            <a:ext cx="5395405" cy="2729258"/>
          </a:xfrm>
        </p:spPr>
        <p:txBody>
          <a:bodyPr/>
          <a:lstStyle/>
          <a:p>
            <a:r>
              <a:rPr lang="en-US" dirty="0"/>
              <a:t>Three Types</a:t>
            </a:r>
          </a:p>
          <a:p>
            <a:pPr lvl="1"/>
            <a:r>
              <a:rPr lang="en-US" dirty="0"/>
              <a:t>New</a:t>
            </a:r>
          </a:p>
          <a:p>
            <a:pPr lvl="1"/>
            <a:r>
              <a:rPr lang="en-US" dirty="0"/>
              <a:t>Honey – Produce Honey</a:t>
            </a:r>
          </a:p>
          <a:p>
            <a:pPr lvl="1"/>
            <a:r>
              <a:rPr lang="en-US" dirty="0"/>
              <a:t>Brood – Produce Bees</a:t>
            </a:r>
          </a:p>
          <a:p>
            <a:pPr lvl="1"/>
            <a:endParaRPr lang="en-US" sz="1000" dirty="0"/>
          </a:p>
          <a:p>
            <a:r>
              <a:rPr lang="en-US" dirty="0"/>
              <a:t>Initial Designation – Can Always Change</a:t>
            </a:r>
          </a:p>
          <a:p>
            <a:endParaRPr lang="en-US" sz="1000" dirty="0"/>
          </a:p>
          <a:p>
            <a:r>
              <a:rPr lang="en-US" dirty="0"/>
              <a:t>One Additional – “Swarm” Hive</a:t>
            </a:r>
          </a:p>
          <a:p>
            <a:pPr lvl="1"/>
            <a:r>
              <a:rPr lang="en-US" dirty="0"/>
              <a:t>Presence of Queen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109" y="1833282"/>
            <a:ext cx="1263745" cy="1429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14" y="4856511"/>
            <a:ext cx="2038715" cy="1654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0297" y="2513095"/>
            <a:ext cx="1193071" cy="2934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5247" y="4747738"/>
            <a:ext cx="2114370" cy="1762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609" y="4718155"/>
            <a:ext cx="1585862" cy="1851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5693" y="1938562"/>
            <a:ext cx="1515942" cy="194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517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236" y="701678"/>
            <a:ext cx="6487064" cy="689286"/>
          </a:xfrm>
        </p:spPr>
        <p:txBody>
          <a:bodyPr/>
          <a:lstStyle/>
          <a:p>
            <a:pPr lvl="1"/>
            <a:r>
              <a:rPr lang="en-US" dirty="0"/>
              <a:t>New Hives</a:t>
            </a:r>
            <a:endParaRPr lang="en-US" sz="2000" dirty="0"/>
          </a:p>
        </p:txBody>
      </p:sp>
      <p:sp>
        <p:nvSpPr>
          <p:cNvPr id="4" name="Flowchart: Decision 3"/>
          <p:cNvSpPr/>
          <p:nvPr/>
        </p:nvSpPr>
        <p:spPr bwMode="auto">
          <a:xfrm>
            <a:off x="3456854" y="1862766"/>
            <a:ext cx="2044461" cy="1109495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Utilizing two Outermost Frames?</a:t>
            </a:r>
          </a:p>
        </p:txBody>
      </p:sp>
      <p:cxnSp>
        <p:nvCxnSpPr>
          <p:cNvPr id="6" name="Straight Arrow Connector 5"/>
          <p:cNvCxnSpPr>
            <a:cxnSpLocks/>
            <a:stCxn id="4" idx="1"/>
          </p:cNvCxnSpPr>
          <p:nvPr/>
        </p:nvCxnSpPr>
        <p:spPr bwMode="auto">
          <a:xfrm flipH="1">
            <a:off x="3003258" y="2417514"/>
            <a:ext cx="453596" cy="18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995632" y="2109736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3657" y="2109736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9" name="Straight Arrow Connector 8"/>
          <p:cNvCxnSpPr>
            <a:cxnSpLocks/>
            <a:stCxn id="4" idx="3"/>
            <a:endCxn id="25" idx="1"/>
          </p:cNvCxnSpPr>
          <p:nvPr/>
        </p:nvCxnSpPr>
        <p:spPr bwMode="auto">
          <a:xfrm flipV="1">
            <a:off x="5501315" y="2403458"/>
            <a:ext cx="400746" cy="1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Flowchart: Terminator 11"/>
          <p:cNvSpPr/>
          <p:nvPr/>
        </p:nvSpPr>
        <p:spPr bwMode="auto">
          <a:xfrm>
            <a:off x="7906576" y="2179556"/>
            <a:ext cx="840951" cy="42692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1438787" y="1994628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Swarm Cells?</a:t>
            </a:r>
          </a:p>
        </p:txBody>
      </p:sp>
      <p:cxnSp>
        <p:nvCxnSpPr>
          <p:cNvPr id="14" name="Straight Arrow Connector 13"/>
          <p:cNvCxnSpPr>
            <a:cxnSpLocks/>
            <a:stCxn id="25" idx="3"/>
            <a:endCxn id="12" idx="1"/>
          </p:cNvCxnSpPr>
          <p:nvPr/>
        </p:nvCxnSpPr>
        <p:spPr bwMode="auto">
          <a:xfrm flipV="1">
            <a:off x="7476383" y="2393020"/>
            <a:ext cx="430193" cy="104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  <a:stCxn id="13" idx="2"/>
            <a:endCxn id="46" idx="0"/>
          </p:cNvCxnSpPr>
          <p:nvPr/>
        </p:nvCxnSpPr>
        <p:spPr bwMode="auto">
          <a:xfrm>
            <a:off x="2225948" y="2848986"/>
            <a:ext cx="0" cy="3210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45886" y="288298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2685" y="209748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5954852" y="3314297"/>
            <a:ext cx="1369442" cy="39806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Possible </a:t>
            </a:r>
            <a:r>
              <a:rPr lang="en-US" sz="1200" b="1" dirty="0"/>
              <a:t>Weak Hive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Decision 24"/>
          <p:cNvSpPr/>
          <p:nvPr/>
        </p:nvSpPr>
        <p:spPr bwMode="auto">
          <a:xfrm>
            <a:off x="5902061" y="1976279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Should They Be?</a:t>
            </a:r>
          </a:p>
        </p:txBody>
      </p:sp>
      <p:cxnSp>
        <p:nvCxnSpPr>
          <p:cNvPr id="26" name="Straight Arrow Connector 25"/>
          <p:cNvCxnSpPr>
            <a:cxnSpLocks/>
            <a:stCxn id="25" idx="2"/>
            <a:endCxn id="19" idx="0"/>
          </p:cNvCxnSpPr>
          <p:nvPr/>
        </p:nvCxnSpPr>
        <p:spPr bwMode="auto">
          <a:xfrm flipH="1">
            <a:off x="6639573" y="2830637"/>
            <a:ext cx="49649" cy="483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Flowchart: Terminator 26"/>
          <p:cNvSpPr/>
          <p:nvPr/>
        </p:nvSpPr>
        <p:spPr bwMode="auto">
          <a:xfrm>
            <a:off x="172495" y="2215068"/>
            <a:ext cx="931942" cy="41748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Swarm Hive</a:t>
            </a:r>
          </a:p>
        </p:txBody>
      </p:sp>
      <p:cxnSp>
        <p:nvCxnSpPr>
          <p:cNvPr id="28" name="Straight Arrow Connector 27"/>
          <p:cNvCxnSpPr>
            <a:cxnSpLocks/>
            <a:stCxn id="13" idx="1"/>
            <a:endCxn id="27" idx="3"/>
          </p:cNvCxnSpPr>
          <p:nvPr/>
        </p:nvCxnSpPr>
        <p:spPr bwMode="auto">
          <a:xfrm flipH="1">
            <a:off x="1104437" y="2421807"/>
            <a:ext cx="334350" cy="20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032363" y="2083270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36" name="Flowchart: Decision 35"/>
          <p:cNvSpPr/>
          <p:nvPr/>
        </p:nvSpPr>
        <p:spPr bwMode="auto">
          <a:xfrm>
            <a:off x="3557940" y="3183233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Evidence of Queen?</a:t>
            </a:r>
          </a:p>
        </p:txBody>
      </p:sp>
      <p:cxnSp>
        <p:nvCxnSpPr>
          <p:cNvPr id="38" name="Straight Arrow Connector 37"/>
          <p:cNvCxnSpPr>
            <a:cxnSpLocks/>
            <a:stCxn id="19" idx="1"/>
            <a:endCxn id="36" idx="3"/>
          </p:cNvCxnSpPr>
          <p:nvPr/>
        </p:nvCxnSpPr>
        <p:spPr bwMode="auto">
          <a:xfrm flipH="1">
            <a:off x="5400228" y="3513331"/>
            <a:ext cx="554624" cy="1502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Flowchart: Decision 45"/>
          <p:cNvSpPr/>
          <p:nvPr/>
        </p:nvSpPr>
        <p:spPr bwMode="auto">
          <a:xfrm>
            <a:off x="1438787" y="3170074"/>
            <a:ext cx="1574322" cy="854358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Double  Deep?</a:t>
            </a:r>
          </a:p>
        </p:txBody>
      </p:sp>
      <p:cxnSp>
        <p:nvCxnSpPr>
          <p:cNvPr id="48" name="Straight Arrow Connector 47"/>
          <p:cNvCxnSpPr>
            <a:cxnSpLocks/>
            <a:stCxn id="50" idx="3"/>
            <a:endCxn id="51" idx="1"/>
          </p:cNvCxnSpPr>
          <p:nvPr/>
        </p:nvCxnSpPr>
        <p:spPr bwMode="auto">
          <a:xfrm flipV="1">
            <a:off x="7702810" y="4605740"/>
            <a:ext cx="239278" cy="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781270" y="5133754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51" name="Flowchart: Alternate Process 50"/>
          <p:cNvSpPr/>
          <p:nvPr/>
        </p:nvSpPr>
        <p:spPr bwMode="auto">
          <a:xfrm>
            <a:off x="7942088" y="3877761"/>
            <a:ext cx="1025240" cy="1455958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/>
              <a:t> </a:t>
            </a:r>
            <a:r>
              <a:rPr lang="en-US" sz="1200" b="1" dirty="0"/>
              <a:t>Create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Add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Combine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25491" y="2831771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60" name="Flowchart: Terminator 59"/>
          <p:cNvSpPr/>
          <p:nvPr/>
        </p:nvSpPr>
        <p:spPr bwMode="auto">
          <a:xfrm>
            <a:off x="185018" y="3395204"/>
            <a:ext cx="931942" cy="41331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Deep</a:t>
            </a:r>
          </a:p>
        </p:txBody>
      </p:sp>
      <p:cxnSp>
        <p:nvCxnSpPr>
          <p:cNvPr id="61" name="Straight Arrow Connector 60"/>
          <p:cNvCxnSpPr>
            <a:cxnSpLocks/>
            <a:stCxn id="46" idx="1"/>
            <a:endCxn id="60" idx="3"/>
          </p:cNvCxnSpPr>
          <p:nvPr/>
        </p:nvCxnSpPr>
        <p:spPr bwMode="auto">
          <a:xfrm flipH="1">
            <a:off x="1116960" y="3597253"/>
            <a:ext cx="321827" cy="46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056489" y="3240275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63" name="Straight Arrow Connector 62"/>
          <p:cNvCxnSpPr>
            <a:cxnSpLocks/>
            <a:stCxn id="36" idx="1"/>
            <a:endCxn id="66" idx="0"/>
          </p:cNvCxnSpPr>
          <p:nvPr/>
        </p:nvCxnSpPr>
        <p:spPr bwMode="auto">
          <a:xfrm>
            <a:off x="3557940" y="3663608"/>
            <a:ext cx="898" cy="12018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620169" y="4249526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66" name="Flowchart: Decision 65"/>
          <p:cNvSpPr/>
          <p:nvPr/>
        </p:nvSpPr>
        <p:spPr bwMode="auto">
          <a:xfrm>
            <a:off x="2637694" y="4865506"/>
            <a:ext cx="1842288" cy="960750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Strong Brood Pattern?</a:t>
            </a:r>
          </a:p>
        </p:txBody>
      </p:sp>
      <p:sp>
        <p:nvSpPr>
          <p:cNvPr id="67" name="Flowchart: Terminator 66"/>
          <p:cNvSpPr/>
          <p:nvPr/>
        </p:nvSpPr>
        <p:spPr bwMode="auto">
          <a:xfrm>
            <a:off x="3135872" y="6139612"/>
            <a:ext cx="840951" cy="40874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Nothing</a:t>
            </a:r>
          </a:p>
        </p:txBody>
      </p:sp>
      <p:cxnSp>
        <p:nvCxnSpPr>
          <p:cNvPr id="68" name="Straight Arrow Connector 67"/>
          <p:cNvCxnSpPr>
            <a:cxnSpLocks/>
            <a:stCxn id="66" idx="2"/>
            <a:endCxn id="67" idx="0"/>
          </p:cNvCxnSpPr>
          <p:nvPr/>
        </p:nvCxnSpPr>
        <p:spPr bwMode="auto">
          <a:xfrm flipH="1">
            <a:off x="3556348" y="5826256"/>
            <a:ext cx="2490" cy="3133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/>
          <p:cNvCxnSpPr>
            <a:cxnSpLocks/>
            <a:stCxn id="66" idx="3"/>
          </p:cNvCxnSpPr>
          <p:nvPr/>
        </p:nvCxnSpPr>
        <p:spPr bwMode="auto">
          <a:xfrm flipV="1">
            <a:off x="4479982" y="4589743"/>
            <a:ext cx="1234708" cy="756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056921" y="4049928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cxnSp>
        <p:nvCxnSpPr>
          <p:cNvPr id="85" name="Straight Arrow Connector 84"/>
          <p:cNvCxnSpPr>
            <a:cxnSpLocks/>
            <a:stCxn id="46" idx="2"/>
            <a:endCxn id="89" idx="0"/>
          </p:cNvCxnSpPr>
          <p:nvPr/>
        </p:nvCxnSpPr>
        <p:spPr bwMode="auto">
          <a:xfrm flipH="1">
            <a:off x="2221024" y="4024432"/>
            <a:ext cx="4924" cy="3644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190483" y="4029922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89" name="Flowchart: Terminator 88"/>
          <p:cNvSpPr/>
          <p:nvPr/>
        </p:nvSpPr>
        <p:spPr bwMode="auto">
          <a:xfrm>
            <a:off x="1628955" y="4388928"/>
            <a:ext cx="1184138" cy="557214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Add Honey Super</a:t>
            </a:r>
          </a:p>
        </p:txBody>
      </p:sp>
      <p:sp>
        <p:nvSpPr>
          <p:cNvPr id="50" name="Flowchart: Decision 49"/>
          <p:cNvSpPr/>
          <p:nvPr/>
        </p:nvSpPr>
        <p:spPr bwMode="auto">
          <a:xfrm>
            <a:off x="5692474" y="4091053"/>
            <a:ext cx="2010336" cy="1030041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Recourses To Make Queen?</a:t>
            </a:r>
          </a:p>
        </p:txBody>
      </p:sp>
      <p:cxnSp>
        <p:nvCxnSpPr>
          <p:cNvPr id="24" name="Straight Arrow Connector 23"/>
          <p:cNvCxnSpPr>
            <a:cxnSpLocks/>
            <a:stCxn id="36" idx="2"/>
            <a:endCxn id="50" idx="1"/>
          </p:cNvCxnSpPr>
          <p:nvPr/>
        </p:nvCxnSpPr>
        <p:spPr bwMode="auto">
          <a:xfrm>
            <a:off x="4479084" y="4143983"/>
            <a:ext cx="1213390" cy="4620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Flowchart: Alternate Process 57"/>
          <p:cNvSpPr/>
          <p:nvPr/>
        </p:nvSpPr>
        <p:spPr bwMode="auto">
          <a:xfrm>
            <a:off x="6194760" y="5515266"/>
            <a:ext cx="1025240" cy="1017374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/>
              <a:t> </a:t>
            </a:r>
            <a:r>
              <a:rPr lang="en-US" sz="1200" b="1" dirty="0"/>
              <a:t>Add Queen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Combine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445927" y="4269677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cxnSp>
        <p:nvCxnSpPr>
          <p:cNvPr id="70" name="Straight Arrow Connector 69"/>
          <p:cNvCxnSpPr>
            <a:cxnSpLocks/>
            <a:stCxn id="50" idx="2"/>
            <a:endCxn id="58" idx="0"/>
          </p:cNvCxnSpPr>
          <p:nvPr/>
        </p:nvCxnSpPr>
        <p:spPr bwMode="auto">
          <a:xfrm>
            <a:off x="6697642" y="5121094"/>
            <a:ext cx="9738" cy="3941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4607842" y="4726413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No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56347" y="5780592"/>
            <a:ext cx="5434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/>
              <a:t>Yes</a:t>
            </a:r>
          </a:p>
        </p:txBody>
      </p:sp>
      <p:sp>
        <p:nvSpPr>
          <p:cNvPr id="47" name="Flowchart: Process 46"/>
          <p:cNvSpPr/>
          <p:nvPr/>
        </p:nvSpPr>
        <p:spPr bwMode="auto">
          <a:xfrm>
            <a:off x="7647886" y="3052012"/>
            <a:ext cx="1369442" cy="657481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/>
              <a:t>Remove Box/Super if Present</a:t>
            </a:r>
          </a:p>
        </p:txBody>
      </p:sp>
      <p:cxnSp>
        <p:nvCxnSpPr>
          <p:cNvPr id="52" name="Straight Arrow Connector 51"/>
          <p:cNvCxnSpPr>
            <a:cxnSpLocks/>
            <a:stCxn id="19" idx="3"/>
            <a:endCxn id="47" idx="1"/>
          </p:cNvCxnSpPr>
          <p:nvPr/>
        </p:nvCxnSpPr>
        <p:spPr bwMode="auto">
          <a:xfrm flipV="1">
            <a:off x="7324294" y="3380753"/>
            <a:ext cx="323592" cy="132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>
            <a:cxnSpLocks/>
            <a:stCxn id="47" idx="0"/>
            <a:endCxn id="12" idx="2"/>
          </p:cNvCxnSpPr>
          <p:nvPr/>
        </p:nvCxnSpPr>
        <p:spPr bwMode="auto">
          <a:xfrm flipH="1" flipV="1">
            <a:off x="8327052" y="2606484"/>
            <a:ext cx="5555" cy="4455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59007732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Category xmlns="81163171-bbee-4fa2-b852-14237195ce27" xsi:nil="true"/>
    <Summary xmlns="81163171-bbee-4fa2-b852-14237195ce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442FCACA12B4EAF55DEE690108762" ma:contentTypeVersion="3" ma:contentTypeDescription="Create a new document." ma:contentTypeScope="" ma:versionID="8e3c77f9e08357bec72d2994c562fc68">
  <xsd:schema xmlns:xsd="http://www.w3.org/2001/XMLSchema" xmlns:p="http://schemas.microsoft.com/office/2006/metadata/properties" xmlns:ns2="81163171-bbee-4fa2-b852-14237195ce27" targetNamespace="http://schemas.microsoft.com/office/2006/metadata/properties" ma:root="true" ma:fieldsID="b8683fa2773c4c9f17677cd4ed3fcb54" ns2:_="">
    <xsd:import namespace="81163171-bbee-4fa2-b852-14237195ce2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mma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1163171-bbee-4fa2-b852-14237195ce27" elementFormDefault="qualified">
    <xsd:import namespace="http://schemas.microsoft.com/office/2006/documentManagement/types"/>
    <xsd:element name="Category" ma:index="2" nillable="true" ma:displayName="Category" ma:list="{72eae3e9-192f-4500-bf00-afae628c296f}" ma:internalName="Category" ma:readOnly="false" ma:showField="Title">
      <xsd:simpleType>
        <xsd:restriction base="dms:Lookup"/>
      </xsd:simpleType>
    </xsd:element>
    <xsd:element name="Summary" ma:index="3" nillable="true" ma:displayName="Summary" ma:internalName="Summar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91942DF-9841-4BC0-9EA1-C27629B8019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EECC6688-4159-46BD-9801-4AF7079EB1C4}">
  <ds:schemaRefs>
    <ds:schemaRef ds:uri="http://purl.org/dc/elements/1.1/"/>
    <ds:schemaRef ds:uri="http://schemas.microsoft.com/office/2006/metadata/properties"/>
    <ds:schemaRef ds:uri="http://purl.org/dc/terms/"/>
    <ds:schemaRef ds:uri="81163171-bbee-4fa2-b852-14237195ce27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58032A-6FC4-4729-9850-D29BB58AE3F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B54E02D-65B9-474C-A111-A30FD5989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63171-bbee-4fa2-b852-14237195ce2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26778</TotalTime>
  <Words>1204</Words>
  <Application>Microsoft Office PowerPoint</Application>
  <PresentationFormat>On-screen Show (4:3)</PresentationFormat>
  <Paragraphs>385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Beginning Observations</vt:lpstr>
      <vt:lpstr>Some Definitions</vt:lpstr>
      <vt:lpstr>Hive Resources - One 10-Frame Brood Box -</vt:lpstr>
      <vt:lpstr>Resources</vt:lpstr>
      <vt:lpstr>Resource Summary</vt:lpstr>
      <vt:lpstr>Hive “Type”</vt:lpstr>
      <vt:lpstr>Hive Types</vt:lpstr>
      <vt:lpstr>New Hives</vt:lpstr>
      <vt:lpstr>‘Honey” Hives</vt:lpstr>
      <vt:lpstr>‘Brood” Hives</vt:lpstr>
      <vt:lpstr>‘Brood” Hives (Continued)</vt:lpstr>
      <vt:lpstr>‘Swarm” Hives - Swarm Cells Already Formed -</vt:lpstr>
      <vt:lpstr>Actions - Beekeeper Knowledge List -</vt:lpstr>
      <vt:lpstr>Resource Requirements</vt:lpstr>
      <vt:lpstr>Summary</vt:lpstr>
      <vt:lpstr>Slide 17</vt:lpstr>
    </vt:vector>
  </TitlesOfParts>
  <Company>BMDO VIPC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Pat Brawley</dc:creator>
  <cp:lastModifiedBy>Wayne</cp:lastModifiedBy>
  <cp:revision>548</cp:revision>
  <cp:lastPrinted>2017-04-11T23:41:07Z</cp:lastPrinted>
  <dcterms:created xsi:type="dcterms:W3CDTF">2001-02-21T13:45:29Z</dcterms:created>
  <dcterms:modified xsi:type="dcterms:W3CDTF">2017-08-27T17:55:09Z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