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1" r:id="rId8"/>
    <p:sldId id="260" r:id="rId9"/>
    <p:sldId id="263" r:id="rId10"/>
    <p:sldId id="267" r:id="rId11"/>
    <p:sldId id="264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86A2-9DC1-4CDC-8737-2847B725B093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E3F0-218A-4E2E-9CC3-42A2F9A76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Tempus Sans ITC" pitchFamily="82" charset="0"/>
                <a:cs typeface="David" pitchFamily="34" charset="-79"/>
              </a:rPr>
              <a:t>Frame Storage</a:t>
            </a:r>
            <a:endParaRPr lang="en-US" sz="9600" b="1" dirty="0">
              <a:latin typeface="Tempus Sans ITC" pitchFamily="82" charset="0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86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avid" pitchFamily="34" charset="-79"/>
                <a:cs typeface="David" pitchFamily="34" charset="-79"/>
              </a:rPr>
              <a:t>James &amp; Chari Elam</a:t>
            </a:r>
          </a:p>
          <a:p>
            <a:pPr algn="ctr"/>
            <a:r>
              <a:rPr lang="en-US" dirty="0" smtClean="0">
                <a:latin typeface="David" pitchFamily="34" charset="-79"/>
                <a:cs typeface="David" pitchFamily="34" charset="-79"/>
              </a:rPr>
              <a:t>BluebonnetBeekeeping.com</a:t>
            </a:r>
          </a:p>
          <a:p>
            <a:pPr algn="ctr"/>
            <a:r>
              <a:rPr lang="en-US" dirty="0" smtClean="0">
                <a:latin typeface="David" pitchFamily="34" charset="-79"/>
                <a:cs typeface="David" pitchFamily="34" charset="-79"/>
              </a:rPr>
              <a:t>2017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a Moth stor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42291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457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Place Telescopic lid upside down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Stack 2 boxes w/frames in 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Lay an piece of paper (8x11) in the center of the second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Pour 2-3 Teaspoons Para-Moth on 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Add 2 more boxes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Repeat steps 3 &amp; 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Continue until you reach 6 boxes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Adding your final paper/Para-Moth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Top with a piece of cardboard cut to the size of the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Tape each joint very well (except the bottom where the box and lid join)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Re-apply Para-Moth as needed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index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5171123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Para-Moth in bags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990600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Place Para-Moth on paper “on top” of 2 boxes with frames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Wrap in “clear” plastic bags.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Tape securely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Idea of clear:</a:t>
            </a:r>
          </a:p>
          <a:p>
            <a:r>
              <a:rPr lang="en-US" sz="2400" dirty="0" smtClean="0"/>
              <a:t>You are able to visually see any infestation if it were to occur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When using Para-Moth to store frames – you MUST </a:t>
            </a:r>
          </a:p>
          <a:p>
            <a:r>
              <a:rPr lang="en-US" sz="2800" b="1" dirty="0" smtClean="0"/>
              <a:t>“air out” </a:t>
            </a:r>
            <a:r>
              <a:rPr lang="en-US" sz="2800" dirty="0" smtClean="0"/>
              <a:t>the boxes and frames for a week or two prior to installing on your hives in the spring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Older brood comb is more “attractive” to Wax Moths than newer white comb </a:t>
            </a:r>
            <a:endParaRPr lang="en-US" sz="2800" dirty="0"/>
          </a:p>
        </p:txBody>
      </p:sp>
      <p:pic>
        <p:nvPicPr>
          <p:cNvPr id="3" name="Picture 2" descr="importa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2590800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4038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Easiest storage method…</a:t>
            </a:r>
          </a:p>
          <a:p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Storing your drawn comb </a:t>
            </a:r>
          </a:p>
          <a:p>
            <a:r>
              <a:rPr lang="en-US" sz="2800" dirty="0" smtClean="0"/>
              <a:t>frames in a freezer when </a:t>
            </a:r>
          </a:p>
          <a:p>
            <a:r>
              <a:rPr lang="en-US" sz="2800" dirty="0" smtClean="0"/>
              <a:t>not in use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Take them out 24 hours ahead of reinstalling them on the colony</a:t>
            </a:r>
            <a:endParaRPr lang="en-US" sz="2800" dirty="0"/>
          </a:p>
        </p:txBody>
      </p:sp>
      <p:pic>
        <p:nvPicPr>
          <p:cNvPr id="3" name="Picture 2" descr="IMG_6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685800"/>
            <a:ext cx="42862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Regardless of the method you choose…</a:t>
            </a:r>
          </a:p>
          <a:p>
            <a:pPr algn="ctr"/>
            <a:r>
              <a:rPr lang="en-US" sz="6600" dirty="0" smtClean="0"/>
              <a:t>Protect your investment!</a:t>
            </a:r>
          </a:p>
          <a:p>
            <a:pPr algn="ctr"/>
            <a:r>
              <a:rPr lang="en-US" sz="3200" dirty="0" smtClean="0"/>
              <a:t>It can make the difference in how successful you are in beekeeping!</a:t>
            </a:r>
          </a:p>
        </p:txBody>
      </p:sp>
      <p:pic>
        <p:nvPicPr>
          <p:cNvPr id="3" name="Picture 2" descr="Bluebonnet Logo clear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0292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791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James and Chari Elam</a:t>
            </a:r>
          </a:p>
          <a:p>
            <a:r>
              <a:rPr lang="en-US" i="1" dirty="0" smtClean="0"/>
              <a:t>BluebonnetBeekeeping.com</a:t>
            </a:r>
          </a:p>
          <a:p>
            <a:r>
              <a:rPr lang="en-US" i="1" dirty="0" smtClean="0"/>
              <a:t>2017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828800" cy="24492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152400"/>
            <a:ext cx="2971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the cost of drawn comb?</a:t>
            </a:r>
          </a:p>
          <a:p>
            <a:pPr algn="ctr"/>
            <a:r>
              <a:rPr lang="en-US" sz="2000" i="1" dirty="0" smtClean="0"/>
              <a:t>It takes</a:t>
            </a:r>
            <a:endParaRPr lang="en-US" sz="2000" i="1" dirty="0"/>
          </a:p>
          <a:p>
            <a:pPr algn="ctr"/>
            <a:r>
              <a:rPr lang="en-US" sz="2800" dirty="0" smtClean="0"/>
              <a:t>Roughly 1.6 lbs. of honey/syrup to produce </a:t>
            </a:r>
            <a:r>
              <a:rPr lang="en-US" sz="4000" b="1" dirty="0" smtClean="0"/>
              <a:t>1</a:t>
            </a:r>
            <a:r>
              <a:rPr lang="en-US" sz="2800" dirty="0" smtClean="0"/>
              <a:t> frame of drawn comb</a:t>
            </a:r>
          </a:p>
          <a:p>
            <a:pPr algn="ctr"/>
            <a:r>
              <a:rPr lang="en-US" sz="1000" i="1" dirty="0" smtClean="0"/>
              <a:t>Randy Oliver – Study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038600"/>
            <a:ext cx="3962400" cy="1815882"/>
          </a:xfrm>
          <a:prstGeom prst="rect">
            <a:avLst/>
          </a:prstGeom>
          <a:noFill/>
          <a:ln w="76200" cmpd="tri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 – 8 pounds of honey consumed by a </a:t>
            </a:r>
          </a:p>
          <a:p>
            <a:pPr algn="ctr"/>
            <a:r>
              <a:rPr lang="en-US" sz="2800" dirty="0" smtClean="0"/>
              <a:t>Honey Bee to produce </a:t>
            </a:r>
          </a:p>
          <a:p>
            <a:pPr algn="ctr"/>
            <a:r>
              <a:rPr lang="en-US" sz="2800" dirty="0" smtClean="0"/>
              <a:t>1 pound of wax</a:t>
            </a:r>
            <a:endParaRPr lang="en-US" sz="2800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533400"/>
            <a:ext cx="406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icture of drawn comb on a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048000" cy="2028826"/>
          </a:xfrm>
          <a:prstGeom prst="rect">
            <a:avLst/>
          </a:prstGeom>
          <a:noFill/>
        </p:spPr>
      </p:pic>
      <p:pic>
        <p:nvPicPr>
          <p:cNvPr id="6" name="Picture 6" descr="Image result for picture of drawn comb on a fr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3048000" cy="20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219200"/>
            <a:ext cx="4267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During the peak of a nectar flow it takes a colony 7 days to draw 2 deep frames of comb…</a:t>
            </a:r>
          </a:p>
          <a:p>
            <a:pPr algn="ctr"/>
            <a:endParaRPr lang="en-US" dirty="0"/>
          </a:p>
          <a:p>
            <a:pPr algn="ctr"/>
            <a:r>
              <a:rPr lang="en-US" sz="6000" dirty="0" smtClean="0"/>
              <a:t>Worth taking care of?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are we “protecting” them from?</a:t>
            </a:r>
            <a:endParaRPr lang="en-US" sz="4400" dirty="0"/>
          </a:p>
        </p:txBody>
      </p:sp>
      <p:pic>
        <p:nvPicPr>
          <p:cNvPr id="20484" name="Picture 4" descr="Image result for picture frame full of wax mot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5029200" cy="3354438"/>
          </a:xfrm>
          <a:prstGeom prst="rect">
            <a:avLst/>
          </a:prstGeom>
          <a:noFill/>
        </p:spPr>
      </p:pic>
      <p:pic>
        <p:nvPicPr>
          <p:cNvPr id="20486" name="Picture 6" descr="Image result for picture frame full of wax moth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81400"/>
            <a:ext cx="3438525" cy="2905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2286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Wax Moths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610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Basically 2 Methods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Open air ventilation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Sealed using Para Moth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34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Regardless of the method you choose</a:t>
            </a:r>
          </a:p>
          <a:p>
            <a:pPr algn="ctr"/>
            <a:r>
              <a:rPr lang="en-US" sz="3200" dirty="0" smtClean="0"/>
              <a:t>These 2 Steps will begin your method</a:t>
            </a:r>
          </a:p>
          <a:p>
            <a:pPr algn="ctr"/>
            <a:r>
              <a:rPr lang="en-US" sz="3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Let the bees clean out the honey/nectar so that the frame is DRY so it won’t mold or attract Hive Beetles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Freeze the frame to kill any larvae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Image result for picture of a caution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picture of a caution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picture of a caution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aution sign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"/>
            <a:ext cx="183642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31242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you have very much pollen in your stored comb it </a:t>
            </a:r>
            <a:r>
              <a:rPr lang="en-US" sz="5400" dirty="0" smtClean="0"/>
              <a:t>will</a:t>
            </a:r>
            <a:r>
              <a:rPr lang="en-US" sz="3600" dirty="0" smtClean="0"/>
              <a:t> attract Hive Beetles!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Open Air Storage</a:t>
            </a:r>
            <a:endParaRPr lang="en-US" sz="4400" b="1" dirty="0"/>
          </a:p>
        </p:txBody>
      </p:sp>
      <p:pic>
        <p:nvPicPr>
          <p:cNvPr id="19458" name="Picture 2" descr="Image result for a picture of open air storage of frames of co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857500" cy="23526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3800" y="4343400"/>
            <a:ext cx="4572000" cy="1938992"/>
          </a:xfrm>
          <a:prstGeom prst="rect">
            <a:avLst/>
          </a:prstGeom>
          <a:ln w="63500" cmpd="tri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400" dirty="0" smtClean="0"/>
              <a:t>Screen a </a:t>
            </a:r>
            <a:r>
              <a:rPr lang="en-US" sz="2400" dirty="0"/>
              <a:t>bottom </a:t>
            </a:r>
            <a:r>
              <a:rPr lang="en-US" sz="2400" dirty="0" smtClean="0"/>
              <a:t>base/board </a:t>
            </a:r>
            <a:r>
              <a:rPr lang="en-US" sz="2400" dirty="0"/>
              <a:t>with </a:t>
            </a:r>
            <a:r>
              <a:rPr lang="en-US" sz="2400" dirty="0" smtClean="0"/>
              <a:t>window screen wire.</a:t>
            </a:r>
            <a:r>
              <a:rPr lang="en-US" sz="2400" dirty="0"/>
              <a:t>  </a:t>
            </a:r>
            <a:r>
              <a:rPr lang="en-US" sz="2400" dirty="0" smtClean="0"/>
              <a:t>Stack boxes 4-5 high -</a:t>
            </a:r>
            <a:r>
              <a:rPr lang="en-US" sz="2400" dirty="0"/>
              <a:t> </a:t>
            </a:r>
            <a:r>
              <a:rPr lang="en-US" sz="2400" dirty="0" smtClean="0"/>
              <a:t>top </a:t>
            </a:r>
            <a:r>
              <a:rPr lang="en-US" sz="2400" dirty="0"/>
              <a:t>with a screened </a:t>
            </a:r>
            <a:r>
              <a:rPr lang="en-US" sz="2400" dirty="0" smtClean="0"/>
              <a:t>top. The light and cross ventilation is the formula here.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1430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are hanging from rafters in a barn – Not recommended for humid environments unless you can utilize a fan for the duration of the storage</a:t>
            </a:r>
            <a:endParaRPr lang="en-US" sz="2800" dirty="0"/>
          </a:p>
        </p:txBody>
      </p:sp>
      <p:sp>
        <p:nvSpPr>
          <p:cNvPr id="19460" name="AutoShape 4" descr="ALEKO WM24X5M1/4G23 MESH WIRE ROLL CLOTH 23 GAUGE STEEL 24X5  1/4&quot; M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Screen, Bright, Aluminum, 24in W x 100ft 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191000"/>
            <a:ext cx="2819400" cy="2318174"/>
          </a:xfrm>
          <a:prstGeom prst="rect">
            <a:avLst/>
          </a:prstGeom>
          <a:noFill/>
        </p:spPr>
      </p:pic>
      <p:sp>
        <p:nvSpPr>
          <p:cNvPr id="19464" name="AutoShape 8" descr="Otto Sapele Wood Fan | Williams Sonoma - Fans - Air Purifi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Image result for picture of a big fa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“Para-Moth” </a:t>
            </a:r>
          </a:p>
          <a:p>
            <a:pPr algn="ctr"/>
            <a:r>
              <a:rPr lang="en-US" sz="4000" dirty="0" smtClean="0"/>
              <a:t>crystals </a:t>
            </a:r>
          </a:p>
          <a:p>
            <a:pPr algn="ctr"/>
            <a:r>
              <a:rPr lang="en-US" sz="4000" dirty="0" smtClean="0"/>
              <a:t>(</a:t>
            </a:r>
            <a:r>
              <a:rPr lang="en-US" sz="4000" dirty="0" err="1" smtClean="0"/>
              <a:t>paradich-lorobenzene</a:t>
            </a:r>
            <a:r>
              <a:rPr lang="en-US" sz="4000" dirty="0" smtClean="0"/>
              <a:t>) or </a:t>
            </a:r>
          </a:p>
          <a:p>
            <a:pPr algn="ctr"/>
            <a:r>
              <a:rPr lang="en-US" sz="4000" dirty="0" smtClean="0"/>
              <a:t>(P-</a:t>
            </a:r>
            <a:r>
              <a:rPr lang="en-US" sz="4000" dirty="0" err="1" smtClean="0"/>
              <a:t>dichlorobenzen</a:t>
            </a:r>
            <a:r>
              <a:rPr lang="en-US" sz="4000" dirty="0" smtClean="0"/>
              <a:t>)</a:t>
            </a:r>
          </a:p>
          <a:p>
            <a:pPr algn="ctr"/>
            <a:r>
              <a:rPr lang="en-US" sz="4000" dirty="0" smtClean="0"/>
              <a:t>ONLY</a:t>
            </a:r>
          </a:p>
          <a:p>
            <a:endParaRPr lang="en-US" sz="4000" dirty="0"/>
          </a:p>
        </p:txBody>
      </p:sp>
      <p:pic>
        <p:nvPicPr>
          <p:cNvPr id="22530" name="Picture 2" descr="Enoz Moth Crystals, 16 o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743200"/>
            <a:ext cx="32766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3810000"/>
            <a:ext cx="3276600" cy="2554545"/>
          </a:xfrm>
          <a:prstGeom prst="rect">
            <a:avLst/>
          </a:prstGeom>
          <a:noFill/>
          <a:ln w="3492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Moth Balls </a:t>
            </a:r>
            <a:r>
              <a:rPr lang="en-US" sz="3200" dirty="0" smtClean="0"/>
              <a:t>containing </a:t>
            </a:r>
            <a:r>
              <a:rPr lang="en-US" sz="3200" b="1" u="sng" dirty="0" smtClean="0"/>
              <a:t>“Naphthalene” 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is harmful to bees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90800" y="3276600"/>
            <a:ext cx="1371600" cy="6096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452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Frame Storage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 Storage</dc:title>
  <dc:creator>James and Chari</dc:creator>
  <cp:lastModifiedBy>Wayne</cp:lastModifiedBy>
  <cp:revision>6</cp:revision>
  <dcterms:created xsi:type="dcterms:W3CDTF">2017-08-16T18:25:27Z</dcterms:created>
  <dcterms:modified xsi:type="dcterms:W3CDTF">2017-08-27T17:49:20Z</dcterms:modified>
</cp:coreProperties>
</file>