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93" r:id="rId3"/>
    <p:sldId id="283" r:id="rId4"/>
    <p:sldId id="284" r:id="rId5"/>
    <p:sldId id="263" r:id="rId6"/>
    <p:sldId id="282" r:id="rId7"/>
    <p:sldId id="278" r:id="rId8"/>
    <p:sldId id="258" r:id="rId9"/>
    <p:sldId id="271" r:id="rId10"/>
    <p:sldId id="292" r:id="rId11"/>
    <p:sldId id="281" r:id="rId12"/>
    <p:sldId id="290" r:id="rId13"/>
    <p:sldId id="279" r:id="rId14"/>
    <p:sldId id="266" r:id="rId15"/>
    <p:sldId id="273" r:id="rId16"/>
    <p:sldId id="287" r:id="rId17"/>
    <p:sldId id="285" r:id="rId18"/>
    <p:sldId id="276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>
        <p:scale>
          <a:sx n="60" d="100"/>
          <a:sy n="60" d="100"/>
        </p:scale>
        <p:origin x="-15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7381-1FCC-477F-BD67-3B3555FE04B4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22229-8ACA-4E64-B64B-4C9F3A9D0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Ft Worth Star Telegram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 bee kill source: The Beekeeper’s Handbook,</a:t>
            </a:r>
            <a:r>
              <a:rPr lang="en-US" baseline="0" dirty="0" smtClean="0"/>
              <a:t> 4</a:t>
            </a:r>
            <a:r>
              <a:rPr lang="en-US" baseline="30000" dirty="0" smtClean="0"/>
              <a:t>th</a:t>
            </a:r>
            <a:r>
              <a:rPr lang="en-US" baseline="0" dirty="0" smtClean="0"/>
              <a:t> Edition, </a:t>
            </a:r>
            <a:r>
              <a:rPr lang="en-US" baseline="0" dirty="0" err="1" smtClean="0"/>
              <a:t>Sammataro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Avitabile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Chp</a:t>
            </a:r>
            <a:r>
              <a:rPr lang="en-US" baseline="0" dirty="0" smtClean="0"/>
              <a:t> 5, p. 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1:2:4 ratio: The Beekeeper’s Handbook,</a:t>
            </a:r>
            <a:r>
              <a:rPr lang="en-US" baseline="0" dirty="0" smtClean="0"/>
              <a:t> 4</a:t>
            </a:r>
            <a:r>
              <a:rPr lang="en-US" baseline="30000" dirty="0" smtClean="0"/>
              <a:t>th</a:t>
            </a:r>
            <a:r>
              <a:rPr lang="en-US" baseline="0" dirty="0" smtClean="0"/>
              <a:t> Edition, </a:t>
            </a:r>
            <a:r>
              <a:rPr lang="en-US" baseline="0" dirty="0" err="1" smtClean="0"/>
              <a:t>Sammataro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Avitabile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Chp</a:t>
            </a:r>
            <a:r>
              <a:rPr lang="en-US" baseline="0" dirty="0" smtClean="0"/>
              <a:t> 5, p. 67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2229-8ACA-4E64-B64B-4C9F3A9D0A4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4" descr="Image result for buzzing be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460930"/>
            <a:ext cx="1981200" cy="1397070"/>
          </a:xfrm>
          <a:prstGeom prst="rect">
            <a:avLst/>
          </a:prstGeom>
          <a:noFill/>
        </p:spPr>
      </p:pic>
      <p:pic>
        <p:nvPicPr>
          <p:cNvPr id="8" name="Picture 4" descr="Image result for buzzing be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58968"/>
            <a:ext cx="2060290" cy="1399032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&lt;#&gt;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4" descr="Image result for buzzing be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460930"/>
            <a:ext cx="1981200" cy="139707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609600" y="990600"/>
            <a:ext cx="81534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Image result for buzzing be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58968"/>
            <a:ext cx="2060290" cy="1399032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&lt;#&gt;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EC46-E1F1-4762-B99E-9AC310F54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Hive Inspections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9342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MoCo</a:t>
            </a:r>
            <a:r>
              <a:rPr lang="en-US" sz="2800" b="1" dirty="0" smtClean="0"/>
              <a:t> Beekeepers Association Meeting</a:t>
            </a:r>
          </a:p>
          <a:p>
            <a:r>
              <a:rPr lang="en-US" sz="2800" b="1" dirty="0" smtClean="0"/>
              <a:t>April 2019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By Wayne Owen</a:t>
            </a:r>
            <a:endParaRPr lang="en-US" sz="2800" b="1" dirty="0"/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3040302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When Working Inside the Hive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 the hive tool to un-stick a frame or two and remove from hive (usually end frame) – prop against the hive or place on stand </a:t>
            </a:r>
          </a:p>
          <a:p>
            <a:r>
              <a:rPr lang="en-US" sz="2800" dirty="0" smtClean="0"/>
              <a:t>Pull out frames vertically and slowly</a:t>
            </a:r>
          </a:p>
          <a:p>
            <a:r>
              <a:rPr lang="en-US" sz="2800" dirty="0" smtClean="0"/>
              <a:t>Examine frames over the hive</a:t>
            </a:r>
          </a:p>
          <a:p>
            <a:r>
              <a:rPr lang="en-US" sz="2800" dirty="0" smtClean="0"/>
              <a:t>Usually return frames to their original position (place and orientation)</a:t>
            </a:r>
          </a:p>
          <a:p>
            <a:r>
              <a:rPr lang="en-US" sz="2800" dirty="0" smtClean="0"/>
              <a:t>Scrape excess burr comb or </a:t>
            </a:r>
            <a:r>
              <a:rPr lang="en-US" sz="2800" dirty="0" err="1" smtClean="0"/>
              <a:t>propolis</a:t>
            </a:r>
            <a:r>
              <a:rPr lang="en-US" sz="2800" dirty="0" smtClean="0"/>
              <a:t> from the tops of frames – or anywhere it shouldn’t be</a:t>
            </a:r>
          </a:p>
          <a:p>
            <a:r>
              <a:rPr lang="en-US" sz="2800" dirty="0" smtClean="0"/>
              <a:t>Try not to squish too many bees (estimated we kill an average of 150 bees each hive inspection)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457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</a:t>
            </a:r>
            <a:endParaRPr lang="en-US" sz="2000" dirty="0"/>
          </a:p>
        </p:txBody>
      </p:sp>
      <p:pic>
        <p:nvPicPr>
          <p:cNvPr id="6" name="Content Placeholder 3" descr="spot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905000"/>
            <a:ext cx="2667000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You Usually Look for Inside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924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u="sng" dirty="0" smtClean="0"/>
              <a:t>The Colony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Queen right – don’t actually have to see her to know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Adult bee strength and health – number, evidence of pests and diseases, etc.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Brood – amount, stages, pattern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Ideal ratio of </a:t>
            </a:r>
            <a:r>
              <a:rPr lang="en-US" sz="2400" dirty="0" err="1" smtClean="0"/>
              <a:t>eggs:open:capped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is 1:2:4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Temperament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Swarm potential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2400" b="1" u="sng" dirty="0" smtClean="0"/>
              <a:t>The Pantry &amp; Living Conditions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Resources– nectar, honey, pollen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Space for queen to lay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Space for colony to live and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6457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11</a:t>
            </a:r>
            <a:endParaRPr lang="en-US" sz="2000" dirty="0"/>
          </a:p>
        </p:txBody>
      </p:sp>
      <p:pic>
        <p:nvPicPr>
          <p:cNvPr id="7" name="Content Placeholder 3" descr="003 - Copy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9800"/>
            <a:ext cx="3254828" cy="1981200"/>
          </a:xfrm>
          <a:prstGeom prst="rect">
            <a:avLst/>
          </a:prstGeom>
        </p:spPr>
      </p:pic>
      <p:pic>
        <p:nvPicPr>
          <p:cNvPr id="9" name="Picture 2" descr="Queen Bee photo by Hilary Kearney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19600"/>
            <a:ext cx="2096801" cy="137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Simple Guide to Colony Strength by Month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6457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143000"/>
          <a:ext cx="480060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218"/>
                <a:gridCol w="30603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Month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Frames of</a:t>
                      </a:r>
                      <a:r>
                        <a:rPr lang="en-US" sz="2800" baseline="0" dirty="0" smtClean="0"/>
                        <a:t> Bees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January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5+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March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8+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May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14+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November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12+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Queenspot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95600"/>
            <a:ext cx="3922682" cy="2616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to “Read” a Frame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153400" cy="481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6457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Look for Signs of Pathogens or Pests</a:t>
            </a:r>
            <a:endParaRPr lang="en-US" b="1" dirty="0"/>
          </a:p>
        </p:txBody>
      </p:sp>
      <p:pic>
        <p:nvPicPr>
          <p:cNvPr id="4" name="Picture 2" descr="Image result for varroa m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91615"/>
            <a:ext cx="3429000" cy="1937385"/>
          </a:xfrm>
          <a:prstGeom prst="rect">
            <a:avLst/>
          </a:prstGeom>
          <a:noFill/>
        </p:spPr>
      </p:pic>
      <p:pic>
        <p:nvPicPr>
          <p:cNvPr id="5" name="Picture 4" descr="Image result for small hive bee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7600"/>
            <a:ext cx="2765759" cy="2214768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54864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600" b="1" u="sng" dirty="0" smtClean="0"/>
              <a:t>Pathogens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American Foul Brood 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European Foul Brood </a:t>
            </a:r>
          </a:p>
          <a:p>
            <a:pPr>
              <a:spcBef>
                <a:spcPts val="0"/>
              </a:spcBef>
            </a:pPr>
            <a:r>
              <a:rPr lang="en-US" sz="2600" dirty="0" err="1" smtClean="0"/>
              <a:t>Nosema</a:t>
            </a:r>
            <a:r>
              <a:rPr lang="en-US" sz="2600" dirty="0" smtClean="0"/>
              <a:t> </a:t>
            </a:r>
            <a:r>
              <a:rPr lang="en-US" sz="2600" dirty="0" err="1" smtClean="0"/>
              <a:t>apis</a:t>
            </a:r>
            <a:r>
              <a:rPr lang="en-US" sz="26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600" dirty="0" err="1" smtClean="0"/>
              <a:t>Sacbrood</a:t>
            </a:r>
            <a:r>
              <a:rPr lang="en-US" sz="26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600" dirty="0" err="1" smtClean="0"/>
              <a:t>Chalkbrood</a:t>
            </a:r>
            <a:r>
              <a:rPr lang="en-US" sz="26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Deformed Wing Virus </a:t>
            </a:r>
          </a:p>
          <a:p>
            <a:pPr>
              <a:spcBef>
                <a:spcPts val="0"/>
              </a:spcBef>
            </a:pPr>
            <a:endParaRPr lang="en-US" sz="2600" dirty="0" smtClean="0"/>
          </a:p>
          <a:p>
            <a:pPr>
              <a:spcBef>
                <a:spcPts val="0"/>
              </a:spcBef>
              <a:buNone/>
            </a:pPr>
            <a:r>
              <a:rPr lang="en-US" sz="2600" b="1" u="sng" dirty="0" smtClean="0"/>
              <a:t>Pests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Small Hive Beatles</a:t>
            </a:r>
          </a:p>
          <a:p>
            <a:pPr>
              <a:spcBef>
                <a:spcPts val="0"/>
              </a:spcBef>
            </a:pPr>
            <a:r>
              <a:rPr lang="en-US" sz="2600" dirty="0" err="1" smtClean="0"/>
              <a:t>Varroa</a:t>
            </a:r>
            <a:r>
              <a:rPr lang="en-US" sz="2600" dirty="0" smtClean="0"/>
              <a:t> Destructor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Wax Moths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Other?</a:t>
            </a:r>
          </a:p>
          <a:p>
            <a:pPr>
              <a:spcBef>
                <a:spcPts val="0"/>
              </a:spcBef>
            </a:pPr>
            <a:endParaRPr lang="en-US" sz="2600" dirty="0" smtClean="0"/>
          </a:p>
          <a:p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19600" y="6457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Look for Signs of </a:t>
            </a:r>
            <a:r>
              <a:rPr lang="en-US" b="1" dirty="0" err="1" smtClean="0"/>
              <a:t>Supercedure</a:t>
            </a:r>
            <a:r>
              <a:rPr lang="en-US" b="1" dirty="0" smtClean="0"/>
              <a:t> or Emergency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8392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Bees will build </a:t>
            </a:r>
            <a:r>
              <a:rPr lang="en-US" sz="2800" dirty="0" err="1" smtClean="0"/>
              <a:t>supercedure</a:t>
            </a:r>
            <a:r>
              <a:rPr lang="en-US" sz="2800" dirty="0" smtClean="0"/>
              <a:t> cells to replace an old or failing queen</a:t>
            </a:r>
          </a:p>
          <a:p>
            <a:r>
              <a:rPr lang="en-US" sz="2800" dirty="0" smtClean="0"/>
              <a:t>Bees will build queen cells in an emergency </a:t>
            </a:r>
          </a:p>
          <a:p>
            <a:r>
              <a:rPr lang="en-US" sz="2800" dirty="0" err="1" smtClean="0"/>
              <a:t>Supercedure</a:t>
            </a:r>
            <a:r>
              <a:rPr lang="en-US" sz="2800" dirty="0" smtClean="0"/>
              <a:t> and emergency cells are usually located on the face of comb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457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15</a:t>
            </a:r>
            <a:endParaRPr lang="en-US" sz="2000" dirty="0"/>
          </a:p>
        </p:txBody>
      </p:sp>
      <p:pic>
        <p:nvPicPr>
          <p:cNvPr id="8" name="Content Placeholder 3" descr="superced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616170"/>
            <a:ext cx="3886200" cy="2829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Look for Signs of Swarm Threat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Crowded conditions in the hive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Honey bound frames – little or no room for queen to lay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Swarm cells - usually built near the bottom of comb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457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4800600" cy="27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819400"/>
            <a:ext cx="276225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677664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Take Notes and Keep Good Records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457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17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886200" y="990600"/>
            <a:ext cx="21336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7912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May help to name or number hives</a:t>
            </a:r>
          </a:p>
          <a:p>
            <a:r>
              <a:rPr lang="en-US" sz="2800" dirty="0" smtClean="0"/>
              <a:t>Taking notes helps you remember and to make sense of the inspection</a:t>
            </a:r>
          </a:p>
          <a:p>
            <a:r>
              <a:rPr lang="en-US" sz="2800" dirty="0" smtClean="0"/>
              <a:t>Provides direction for next hive re-entry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Checklists are helpful and when filled out, can be a good source of documentation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System could </a:t>
            </a:r>
            <a:r>
              <a:rPr lang="en-US" sz="2800" dirty="0" smtClean="0"/>
              <a:t>be as </a:t>
            </a:r>
            <a:r>
              <a:rPr lang="en-US" sz="2800" dirty="0" smtClean="0"/>
              <a:t>simple as placing bricks on hive in a certain way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At least write on outer cover</a:t>
            </a:r>
          </a:p>
          <a:p>
            <a:pPr>
              <a:spcBef>
                <a:spcPts val="0"/>
              </a:spcBef>
              <a:buNone/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Questions?</a:t>
            </a:r>
          </a:p>
        </p:txBody>
      </p:sp>
      <p:pic>
        <p:nvPicPr>
          <p:cNvPr id="4" name="Picture 2" descr="Image result for bee ques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52600"/>
            <a:ext cx="2514980" cy="3639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6457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Got Bees?, 1</a:t>
            </a:r>
            <a:r>
              <a:rPr lang="en-US" baseline="30000" dirty="0" smtClean="0"/>
              <a:t>st</a:t>
            </a:r>
            <a:r>
              <a:rPr lang="en-US" dirty="0" smtClean="0"/>
              <a:t> Year Beekeeper Study 2017, Bluebonnet Beekeeping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Previous </a:t>
            </a:r>
            <a:r>
              <a:rPr lang="en-US" dirty="0" err="1" smtClean="0"/>
              <a:t>MoCo</a:t>
            </a:r>
            <a:r>
              <a:rPr lang="en-US" dirty="0" smtClean="0"/>
              <a:t> Bee Association presentations on similar and related topics by Chari and James Elam, </a:t>
            </a:r>
            <a:r>
              <a:rPr lang="en-US" dirty="0" err="1" smtClean="0"/>
              <a:t>Micky</a:t>
            </a:r>
            <a:r>
              <a:rPr lang="en-US" dirty="0" smtClean="0"/>
              <a:t> Cross, </a:t>
            </a:r>
            <a:r>
              <a:rPr lang="en-US" dirty="0" smtClean="0"/>
              <a:t>Dennis Cox, &amp; </a:t>
            </a:r>
            <a:r>
              <a:rPr lang="en-US" dirty="0" smtClean="0"/>
              <a:t>others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TBA Summer Clinics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Beekeeper’s Handbook, 4</a:t>
            </a:r>
            <a:r>
              <a:rPr lang="en-US" baseline="30000" dirty="0" smtClean="0"/>
              <a:t>th</a:t>
            </a:r>
            <a:r>
              <a:rPr lang="en-US" dirty="0" smtClean="0"/>
              <a:t> Edition, </a:t>
            </a:r>
            <a:r>
              <a:rPr lang="en-US" dirty="0" err="1" smtClean="0"/>
              <a:t>Sammataro</a:t>
            </a:r>
            <a:r>
              <a:rPr lang="en-US" dirty="0" smtClean="0"/>
              <a:t> and </a:t>
            </a:r>
            <a:r>
              <a:rPr lang="en-US" dirty="0" err="1" smtClean="0"/>
              <a:t>Avitabile</a:t>
            </a:r>
            <a:r>
              <a:rPr lang="en-US" dirty="0" smtClean="0"/>
              <a:t>, </a:t>
            </a:r>
            <a:r>
              <a:rPr lang="en-US" dirty="0" err="1" smtClean="0"/>
              <a:t>Chp</a:t>
            </a:r>
            <a:r>
              <a:rPr lang="en-US" dirty="0" smtClean="0"/>
              <a:t> 5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19600" y="6457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7391400" cy="52024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 Bee Walks into a Bar…”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5867400"/>
            <a:ext cx="457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6457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Why Do Hive Inspections?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686800" cy="4525963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/>
              <a:t>Assess</a:t>
            </a:r>
            <a:r>
              <a:rPr lang="en-US" sz="2800" dirty="0" smtClean="0"/>
              <a:t> health and strength of colony in general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/>
              <a:t>Gather data </a:t>
            </a:r>
            <a:r>
              <a:rPr lang="en-US" sz="2800" dirty="0" smtClean="0"/>
              <a:t>to make informed decisions such as: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Feed or not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Add brood box or honey super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Treat for pests or pathogens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Split or combine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/>
              <a:t>Investigate</a:t>
            </a:r>
            <a:r>
              <a:rPr lang="en-US" sz="2800" dirty="0" smtClean="0"/>
              <a:t> abnormal activity or observations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/>
              <a:t>Follow up </a:t>
            </a:r>
            <a:r>
              <a:rPr lang="en-US" sz="2800" dirty="0" smtClean="0"/>
              <a:t>after making a major “beekeeper move” such as: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Introduced new queen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Installed a </a:t>
            </a:r>
            <a:r>
              <a:rPr lang="en-US" dirty="0" err="1" smtClean="0"/>
              <a:t>nuc</a:t>
            </a:r>
            <a:r>
              <a:rPr lang="en-US" dirty="0" smtClean="0"/>
              <a:t> or package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Split/combined a colony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19600" y="6457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pic>
        <p:nvPicPr>
          <p:cNvPr id="7" name="Picture 2" descr="Image result for bee hive inspection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9050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and Frequency of Hive Inspections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5344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b="1" dirty="0" smtClean="0"/>
              <a:t>Deep Dive</a:t>
            </a:r>
            <a:r>
              <a:rPr lang="en-US" dirty="0" smtClean="0"/>
              <a:t>” – extensive inspection 3-4 times per year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b="1" dirty="0" smtClean="0"/>
              <a:t>Lift and Look</a:t>
            </a:r>
            <a:r>
              <a:rPr lang="en-US" dirty="0" smtClean="0"/>
              <a:t>” – light inspection as needed or dictated by situation (new package or </a:t>
            </a:r>
            <a:r>
              <a:rPr lang="en-US" dirty="0" err="1" smtClean="0"/>
              <a:t>nuc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Generally avoid disrupting hive during nectar flow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Keep time in colony to a minimum (15 minutes) or just as long as it takes to get the task done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19600" y="6457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9530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Best Time of Day to Inspect Hives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As a general rule: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Warm day – above 55 degrees 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Late enough for foragers to be out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Sunny and clear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Little or no wind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 rain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Not at night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However, circumstances may dictate timing and might be less than ideal.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19600" y="6457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667000"/>
            <a:ext cx="2590800" cy="2038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Have a Purpose for Each Inspection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Always have a reason to go into your hives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 as specific as possible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“Plan your work and work your plan.”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Helps to write it down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But be flexible to deal with the unexpected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19600" y="6457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0" y="3581400"/>
            <a:ext cx="2435134" cy="3006885"/>
            <a:chOff x="6019800" y="1524000"/>
            <a:chExt cx="2816134" cy="3616485"/>
          </a:xfrm>
        </p:grpSpPr>
        <p:pic>
          <p:nvPicPr>
            <p:cNvPr id="8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1600200"/>
              <a:ext cx="2816134" cy="3540285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6781800" y="1524000"/>
              <a:ext cx="1447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590800" cy="169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basic beekeeping to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1871" y="2683699"/>
            <a:ext cx="1745929" cy="1888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Gather Your Tools and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Bee suit/jacket, hood/veil, &amp; gloves</a:t>
            </a:r>
          </a:p>
          <a:p>
            <a:r>
              <a:rPr lang="en-US" dirty="0" smtClean="0"/>
              <a:t>Smoker and fuel</a:t>
            </a:r>
          </a:p>
          <a:p>
            <a:r>
              <a:rPr lang="en-US" dirty="0" smtClean="0"/>
              <a:t>Tools – hive tool, bee brush, frame gripper, etc.</a:t>
            </a:r>
          </a:p>
          <a:p>
            <a:r>
              <a:rPr lang="en-US" dirty="0" smtClean="0"/>
              <a:t>SHB – traps, oil, DE, etc.</a:t>
            </a:r>
          </a:p>
          <a:p>
            <a:r>
              <a:rPr lang="en-US" dirty="0" smtClean="0"/>
              <a:t>Record keeping – checklist, phone, etc.</a:t>
            </a:r>
          </a:p>
          <a:p>
            <a:r>
              <a:rPr lang="en-US" dirty="0" smtClean="0"/>
              <a:t>Other equipment/supplies  you anticipate needing (woodenware, extra frames, medication, etc.)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6457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Before You Open the Hive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Observe activity/traffic at the entrance – low traffic indicates a problem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Good sign when bees are bringing in pollen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Look at the ground underneath and around hive  – bees crawling on the ground may be a problem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Examine the outside of the hive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Get a sense of what “normal” looks like in your apiary  for the time of year and compare that to what’s going on now</a:t>
            </a:r>
          </a:p>
          <a:p>
            <a:endParaRPr lang="en-US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19600" y="6457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90800" y="4663440"/>
          <a:ext cx="54864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Entrance Traffic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Number of Bees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High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 or more</a:t>
                      </a:r>
                      <a:r>
                        <a:rPr lang="en-US" sz="2000" baseline="0" dirty="0" smtClean="0"/>
                        <a:t> bees per second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Medium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 bee every 4 or</a:t>
                      </a:r>
                      <a:r>
                        <a:rPr lang="en-US" sz="2000" baseline="0" dirty="0" smtClean="0"/>
                        <a:t> 5 seconds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Low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 bee every 10+</a:t>
                      </a:r>
                      <a:r>
                        <a:rPr lang="en-US" sz="2000" baseline="0" dirty="0" smtClean="0"/>
                        <a:t> seconds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Practice Good Inspection Techniques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Approach and work hives from back or side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Avoid quick body movements or jarring the frames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Puff some smoke into the entrance and pause a few seconds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Take off outer cover and puff smoke into hole in inner cover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Use the outer cover to stack hive boxes as you remove them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Pry off the inner cover and puff smoke underneath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Prop the inner cover at the side of the hive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Do not block entrance generally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Move deliberately but not so quickly  that you do damage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Avoid dropping frames and boxes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Use smoke judiciously (just enough)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19600" y="6457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</a:t>
            </a:r>
            <a:endParaRPr lang="en-US" sz="2000" dirty="0"/>
          </a:p>
        </p:txBody>
      </p:sp>
      <p:pic>
        <p:nvPicPr>
          <p:cNvPr id="7" name="Picture 2" descr="8648548055_8485f62136_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958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982</Words>
  <Application>Microsoft Office PowerPoint</Application>
  <PresentationFormat>On-screen Show (4:3)</PresentationFormat>
  <Paragraphs>179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Hive Inspections</vt:lpstr>
      <vt:lpstr>“A Bee Walks into a Bar…”</vt:lpstr>
      <vt:lpstr>Why Do Hive Inspections?</vt:lpstr>
      <vt:lpstr>Types and Frequency of Hive Inspections</vt:lpstr>
      <vt:lpstr>Best Time of Day to Inspect Hives</vt:lpstr>
      <vt:lpstr>Have a Purpose for Each Inspection</vt:lpstr>
      <vt:lpstr>Gather Your Tools and Supplies</vt:lpstr>
      <vt:lpstr>Before You Open the Hive</vt:lpstr>
      <vt:lpstr>Practice Good Inspection Techniques</vt:lpstr>
      <vt:lpstr>When Working Inside the Hive</vt:lpstr>
      <vt:lpstr>What You Usually Look for Inside</vt:lpstr>
      <vt:lpstr>Simple Guide to Colony Strength by Month</vt:lpstr>
      <vt:lpstr>Learn to “Read” a Frame</vt:lpstr>
      <vt:lpstr>Look for Signs of Pathogens or Pests</vt:lpstr>
      <vt:lpstr>Look for Signs of Supercedure or Emergency</vt:lpstr>
      <vt:lpstr>Look for Signs of Swarm Threat</vt:lpstr>
      <vt:lpstr>Take Notes and Keep Good Records</vt:lpstr>
      <vt:lpstr>Questions?</vt:lpstr>
      <vt:lpstr>Sources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Wayne</dc:creator>
  <cp:lastModifiedBy>Wayne</cp:lastModifiedBy>
  <cp:revision>390</cp:revision>
  <dcterms:created xsi:type="dcterms:W3CDTF">2019-01-21T21:42:24Z</dcterms:created>
  <dcterms:modified xsi:type="dcterms:W3CDTF">2019-04-11T19:04:49Z</dcterms:modified>
</cp:coreProperties>
</file>