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55"/>
  </p:notesMasterIdLst>
  <p:sldIdLst>
    <p:sldId id="296" r:id="rId2"/>
    <p:sldId id="375" r:id="rId3"/>
    <p:sldId id="304" r:id="rId4"/>
    <p:sldId id="358" r:id="rId5"/>
    <p:sldId id="337" r:id="rId6"/>
    <p:sldId id="359" r:id="rId7"/>
    <p:sldId id="356" r:id="rId8"/>
    <p:sldId id="305" r:id="rId9"/>
    <p:sldId id="362" r:id="rId10"/>
    <p:sldId id="363" r:id="rId11"/>
    <p:sldId id="353" r:id="rId12"/>
    <p:sldId id="365" r:id="rId13"/>
    <p:sldId id="256" r:id="rId14"/>
    <p:sldId id="368" r:id="rId15"/>
    <p:sldId id="366" r:id="rId16"/>
    <p:sldId id="367" r:id="rId17"/>
    <p:sldId id="370" r:id="rId18"/>
    <p:sldId id="371" r:id="rId19"/>
    <p:sldId id="372" r:id="rId20"/>
    <p:sldId id="373" r:id="rId21"/>
    <p:sldId id="355" r:id="rId22"/>
    <p:sldId id="303" r:id="rId23"/>
    <p:sldId id="354" r:id="rId24"/>
    <p:sldId id="374" r:id="rId25"/>
    <p:sldId id="309" r:id="rId26"/>
    <p:sldId id="267" r:id="rId27"/>
    <p:sldId id="308" r:id="rId28"/>
    <p:sldId id="278" r:id="rId29"/>
    <p:sldId id="376" r:id="rId30"/>
    <p:sldId id="378" r:id="rId31"/>
    <p:sldId id="328" r:id="rId32"/>
    <p:sldId id="379" r:id="rId33"/>
    <p:sldId id="380" r:id="rId34"/>
    <p:sldId id="381" r:id="rId35"/>
    <p:sldId id="383" r:id="rId36"/>
    <p:sldId id="384" r:id="rId37"/>
    <p:sldId id="385" r:id="rId38"/>
    <p:sldId id="277" r:id="rId39"/>
    <p:sldId id="284" r:id="rId40"/>
    <p:sldId id="386" r:id="rId41"/>
    <p:sldId id="265" r:id="rId42"/>
    <p:sldId id="391" r:id="rId43"/>
    <p:sldId id="301" r:id="rId44"/>
    <p:sldId id="387" r:id="rId45"/>
    <p:sldId id="388" r:id="rId46"/>
    <p:sldId id="390" r:id="rId47"/>
    <p:sldId id="389" r:id="rId48"/>
    <p:sldId id="291" r:id="rId49"/>
    <p:sldId id="281" r:id="rId50"/>
    <p:sldId id="340" r:id="rId51"/>
    <p:sldId id="346" r:id="rId52"/>
    <p:sldId id="341" r:id="rId53"/>
    <p:sldId id="317" r:id="rId5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712" autoAdjust="0"/>
  </p:normalViewPr>
  <p:slideViewPr>
    <p:cSldViewPr>
      <p:cViewPr varScale="1">
        <p:scale>
          <a:sx n="57" d="100"/>
          <a:sy n="57" d="100"/>
        </p:scale>
        <p:origin x="-173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38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92"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EC7052B1-A544-4353-A35C-9103010B453C}" type="datetimeFigureOut">
              <a:rPr lang="en-US" smtClean="0"/>
              <a:pPr/>
              <a:t>9/19/2017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57F6C3A-6357-439E-8937-FFA84120EAD8}" type="slidenum">
              <a:rPr lang="en-US" smtClean="0"/>
              <a:pPr/>
              <a:t>‹#›</a:t>
            </a:fld>
            <a:endParaRPr lang="en-US"/>
          </a:p>
        </p:txBody>
      </p:sp>
    </p:spTree>
    <p:extLst>
      <p:ext uri="{BB962C8B-B14F-4D97-AF65-F5344CB8AC3E}">
        <p14:creationId xmlns:p14="http://schemas.microsoft.com/office/powerpoint/2010/main" xmlns="" val="7778996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7F6C3A-6357-439E-8937-FFA84120EAD8}"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here we have,</a:t>
            </a:r>
            <a:r>
              <a:rPr lang="en-US" baseline="0" dirty="0" smtClean="0"/>
              <a:t> not a marked queen, but a queen in a hive that desperately needs to be treated for </a:t>
            </a:r>
            <a:r>
              <a:rPr lang="en-US" baseline="0" dirty="0" err="1" smtClean="0"/>
              <a:t>varroa</a:t>
            </a:r>
            <a:r>
              <a:rPr lang="en-US" baseline="0" dirty="0" smtClean="0"/>
              <a:t>.</a:t>
            </a:r>
          </a:p>
          <a:p>
            <a:r>
              <a:rPr lang="en-US" baseline="0" dirty="0" smtClean="0"/>
              <a:t>~And here, check out all of those mites on these bees.  This hive has a severe </a:t>
            </a:r>
            <a:r>
              <a:rPr lang="en-US" baseline="0" dirty="0" err="1" smtClean="0"/>
              <a:t>varroa</a:t>
            </a:r>
            <a:r>
              <a:rPr lang="en-US" baseline="0" dirty="0" smtClean="0"/>
              <a:t> infestation. (8 arrows)</a:t>
            </a:r>
          </a:p>
          <a:p>
            <a:r>
              <a:rPr lang="en-US" baseline="0" dirty="0" smtClean="0"/>
              <a:t>~But that’s where wax is supposed to come from!  </a:t>
            </a:r>
            <a:r>
              <a:rPr lang="en-US" baseline="0" dirty="0" err="1" smtClean="0"/>
              <a:t>Unfortuantely</a:t>
            </a:r>
            <a:r>
              <a:rPr lang="en-US" baseline="0" dirty="0" smtClean="0"/>
              <a:t>, this is the most common place </a:t>
            </a:r>
            <a:r>
              <a:rPr lang="en-US" baseline="0" dirty="0" err="1" smtClean="0"/>
              <a:t>varroa</a:t>
            </a:r>
            <a:r>
              <a:rPr lang="en-US" baseline="0" dirty="0" smtClean="0"/>
              <a:t> are attached. Between the segments of the honeybee’s exoskeleton, on the bottom of the bee.  You will rarely see </a:t>
            </a:r>
            <a:r>
              <a:rPr lang="en-US" baseline="0" dirty="0" err="1" smtClean="0"/>
              <a:t>varroa</a:t>
            </a:r>
            <a:r>
              <a:rPr lang="en-US" baseline="0" dirty="0" smtClean="0"/>
              <a:t> on your own bees.  You are more likely to see bees with symptoms of </a:t>
            </a:r>
            <a:r>
              <a:rPr lang="en-US" baseline="0" dirty="0" err="1" smtClean="0"/>
              <a:t>varroa</a:t>
            </a:r>
            <a:r>
              <a:rPr lang="en-US" baseline="0" dirty="0" smtClean="0"/>
              <a:t>.  They may have deformed wings, caused by a virus that is transmitted by </a:t>
            </a:r>
            <a:r>
              <a:rPr lang="en-US" baseline="0" dirty="0" err="1" smtClean="0"/>
              <a:t>varroa</a:t>
            </a:r>
            <a:r>
              <a:rPr lang="en-US" baseline="0" dirty="0" smtClean="0"/>
              <a:t>.  Just looking at the adult bees will not be enough to help you determine if you have a </a:t>
            </a:r>
            <a:r>
              <a:rPr lang="en-US" baseline="0" dirty="0" err="1" smtClean="0"/>
              <a:t>varroa</a:t>
            </a:r>
            <a:r>
              <a:rPr lang="en-US" baseline="0" dirty="0" smtClean="0"/>
              <a:t> problem.  </a:t>
            </a:r>
            <a:endParaRPr lang="en-US" dirty="0" smtClean="0"/>
          </a:p>
        </p:txBody>
      </p:sp>
      <p:sp>
        <p:nvSpPr>
          <p:cNvPr id="4" name="Slide Number Placeholder 3"/>
          <p:cNvSpPr>
            <a:spLocks noGrp="1"/>
          </p:cNvSpPr>
          <p:nvPr>
            <p:ph type="sldNum" sz="quarter" idx="10"/>
          </p:nvPr>
        </p:nvSpPr>
        <p:spPr/>
        <p:txBody>
          <a:bodyPr/>
          <a:lstStyle/>
          <a:p>
            <a:fld id="{057F6C3A-6357-439E-8937-FFA84120EAD8}" type="slidenum">
              <a:rPr lang="en-US" smtClean="0"/>
              <a:pPr/>
              <a:t>10</a:t>
            </a:fld>
            <a:endParaRPr lang="en-US"/>
          </a:p>
        </p:txBody>
      </p:sp>
    </p:spTree>
    <p:extLst>
      <p:ext uri="{BB962C8B-B14F-4D97-AF65-F5344CB8AC3E}">
        <p14:creationId xmlns:p14="http://schemas.microsoft.com/office/powerpoint/2010/main" xmlns="" val="22889486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57F6C3A-6357-439E-8937-FFA84120EAD8}" type="slidenum">
              <a:rPr lang="en-US" smtClean="0"/>
              <a:pPr/>
              <a:t>11</a:t>
            </a:fld>
            <a:endParaRPr lang="en-US"/>
          </a:p>
        </p:txBody>
      </p:sp>
    </p:spTree>
    <p:extLst>
      <p:ext uri="{BB962C8B-B14F-4D97-AF65-F5344CB8AC3E}">
        <p14:creationId xmlns:p14="http://schemas.microsoft.com/office/powerpoint/2010/main" xmlns="" val="6287939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is the most important information you can receive when learning about control of </a:t>
            </a:r>
            <a:r>
              <a:rPr lang="en-US" baseline="0" dirty="0" err="1" smtClean="0"/>
              <a:t>varroa</a:t>
            </a:r>
            <a:r>
              <a:rPr lang="en-US" baseline="0" dirty="0" smtClean="0"/>
              <a:t>.  It will possibly be repeated.  Multiple times.</a:t>
            </a:r>
          </a:p>
          <a:p>
            <a:pPr marL="232943" indent="-232943">
              <a:buFont typeface="+mj-lt"/>
              <a:buAutoNum type="arabicPeriod"/>
            </a:pPr>
            <a:r>
              <a:rPr lang="en-US" baseline="0" dirty="0" smtClean="0"/>
              <a:t>Before the cell is capped, the </a:t>
            </a:r>
            <a:r>
              <a:rPr lang="en-US" baseline="0" dirty="0" err="1" smtClean="0"/>
              <a:t>varroa</a:t>
            </a:r>
            <a:r>
              <a:rPr lang="en-US" baseline="0" dirty="0" smtClean="0"/>
              <a:t> mite crawls down between the larva and cell wall and embeds itself in the brood food.</a:t>
            </a:r>
          </a:p>
          <a:p>
            <a:pPr marL="232943" indent="-232943">
              <a:buFont typeface="+mj-lt"/>
              <a:buAutoNum type="arabicPeriod"/>
            </a:pPr>
            <a:r>
              <a:rPr lang="en-US" baseline="0" dirty="0" smtClean="0"/>
              <a:t>Once the cell is capped and the brood food is eaten the mite is liberated and begins to suck the </a:t>
            </a:r>
            <a:r>
              <a:rPr lang="en-US" baseline="0" dirty="0" err="1" smtClean="0"/>
              <a:t>hemolymph</a:t>
            </a:r>
            <a:r>
              <a:rPr lang="en-US" baseline="0" dirty="0" smtClean="0"/>
              <a:t> (bee blood) of the </a:t>
            </a:r>
            <a:r>
              <a:rPr lang="en-US" baseline="0" dirty="0" err="1" smtClean="0"/>
              <a:t>prepupa</a:t>
            </a:r>
            <a:r>
              <a:rPr lang="en-US" baseline="0" dirty="0" smtClean="0"/>
              <a:t>.</a:t>
            </a:r>
          </a:p>
          <a:p>
            <a:pPr marL="232943" indent="-232943">
              <a:buFont typeface="+mj-lt"/>
              <a:buAutoNum type="arabicPeriod"/>
            </a:pPr>
            <a:r>
              <a:rPr lang="en-US" baseline="0" dirty="0" smtClean="0"/>
              <a:t>The mite lays its first egg (a male) 60 hours after capping and lays subsequent eggs (all female) at 30 hour intervals.  Since drones take 24 days to maturity, while worker bees take 21, this leaves an additional 3 days for the mites to lay additional eggs.</a:t>
            </a:r>
          </a:p>
          <a:p>
            <a:pPr marL="232943" indent="-232943">
              <a:buFont typeface="+mj-lt"/>
              <a:buAutoNum type="arabicPeriod"/>
            </a:pPr>
            <a:r>
              <a:rPr lang="en-US" baseline="0" dirty="0" smtClean="0"/>
              <a:t>Mating begins within the cell.</a:t>
            </a:r>
          </a:p>
          <a:p>
            <a:pPr marL="232943" indent="-232943">
              <a:buFont typeface="+mj-lt"/>
              <a:buAutoNum type="arabicPeriod"/>
            </a:pPr>
            <a:r>
              <a:rPr lang="en-US" dirty="0" smtClean="0"/>
              <a:t>Adult female mites leave with</a:t>
            </a:r>
            <a:r>
              <a:rPr lang="en-US" baseline="0" dirty="0" smtClean="0"/>
              <a:t> the emerging honeybee, while the male mite and immature mites stay in the cell and die.</a:t>
            </a:r>
          </a:p>
          <a:p>
            <a:endParaRPr lang="en-US" baseline="0" dirty="0" smtClean="0"/>
          </a:p>
        </p:txBody>
      </p:sp>
      <p:sp>
        <p:nvSpPr>
          <p:cNvPr id="4" name="Slide Number Placeholder 3"/>
          <p:cNvSpPr>
            <a:spLocks noGrp="1"/>
          </p:cNvSpPr>
          <p:nvPr>
            <p:ph type="sldNum" sz="quarter" idx="10"/>
          </p:nvPr>
        </p:nvSpPr>
        <p:spPr/>
        <p:txBody>
          <a:bodyPr/>
          <a:lstStyle/>
          <a:p>
            <a:fld id="{057F6C3A-6357-439E-8937-FFA84120EAD8}" type="slidenum">
              <a:rPr lang="en-US" smtClean="0"/>
              <a:pPr/>
              <a:t>12</a:t>
            </a:fld>
            <a:endParaRPr lang="en-US"/>
          </a:p>
        </p:txBody>
      </p:sp>
    </p:spTree>
    <p:extLst>
      <p:ext uri="{BB962C8B-B14F-4D97-AF65-F5344CB8AC3E}">
        <p14:creationId xmlns:p14="http://schemas.microsoft.com/office/powerpoint/2010/main" xmlns="" val="19321020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Mites don’t enter a brood cell until about Day</a:t>
            </a:r>
            <a:r>
              <a:rPr lang="en-US" baseline="0" dirty="0"/>
              <a:t> 8 after the egg is laid.  Brood is sealed for 11-12 days.  Work the math!</a:t>
            </a:r>
            <a:endParaRPr lang="en-US" dirty="0"/>
          </a:p>
        </p:txBody>
      </p:sp>
      <p:sp>
        <p:nvSpPr>
          <p:cNvPr id="4" name="Slide Number Placeholder 3"/>
          <p:cNvSpPr>
            <a:spLocks noGrp="1"/>
          </p:cNvSpPr>
          <p:nvPr>
            <p:ph type="sldNum" sz="quarter" idx="10"/>
          </p:nvPr>
        </p:nvSpPr>
        <p:spPr/>
        <p:txBody>
          <a:bodyPr/>
          <a:lstStyle/>
          <a:p>
            <a:fld id="{057F6C3A-6357-439E-8937-FFA84120EAD8}"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here is what the mites look like.  From</a:t>
            </a:r>
            <a:r>
              <a:rPr lang="en-US" baseline="0" dirty="0" smtClean="0"/>
              <a:t> the top left, going clockwise, they are:</a:t>
            </a:r>
          </a:p>
          <a:p>
            <a:pPr marL="174708" indent="-174708">
              <a:buFont typeface="Arial" panose="020B0604020202020204" pitchFamily="34" charset="0"/>
              <a:buChar char="•"/>
            </a:pPr>
            <a:r>
              <a:rPr lang="en-US" baseline="0" dirty="0" smtClean="0"/>
              <a:t>Mature daughter</a:t>
            </a:r>
          </a:p>
          <a:p>
            <a:pPr marL="174708" indent="-174708">
              <a:buFont typeface="Arial" panose="020B0604020202020204" pitchFamily="34" charset="0"/>
              <a:buChar char="•"/>
            </a:pPr>
            <a:r>
              <a:rPr lang="en-US" baseline="0" dirty="0" smtClean="0"/>
              <a:t>Mother</a:t>
            </a:r>
          </a:p>
          <a:p>
            <a:pPr marL="174708" indent="-174708">
              <a:buFont typeface="Arial" panose="020B0604020202020204" pitchFamily="34" charset="0"/>
              <a:buChar char="•"/>
            </a:pPr>
            <a:r>
              <a:rPr lang="en-US" baseline="0" dirty="0" smtClean="0"/>
              <a:t>Mature males (2)</a:t>
            </a:r>
          </a:p>
          <a:p>
            <a:pPr marL="174708" indent="-174708">
              <a:buFont typeface="Arial" panose="020B0604020202020204" pitchFamily="34" charset="0"/>
              <a:buChar char="•"/>
            </a:pPr>
            <a:r>
              <a:rPr lang="en-US" baseline="0" dirty="0" smtClean="0"/>
              <a:t>Immature daughter</a:t>
            </a:r>
          </a:p>
          <a:p>
            <a:endParaRPr lang="en-US" baseline="0" dirty="0" smtClean="0"/>
          </a:p>
          <a:p>
            <a:r>
              <a:rPr lang="en-US" baseline="0" dirty="0" smtClean="0"/>
              <a:t>The female mites are the ones you are familiar with.  They are large, and reddish-brown, and readily seen.  A mentioned earlier, the males die in the cell.</a:t>
            </a:r>
          </a:p>
          <a:p>
            <a:endParaRPr lang="en-US" baseline="0" dirty="0" smtClean="0"/>
          </a:p>
          <a:p>
            <a:r>
              <a:rPr lang="en-US" baseline="0" dirty="0" err="1" smtClean="0"/>
              <a:t>Varroa</a:t>
            </a:r>
            <a:r>
              <a:rPr lang="en-US" baseline="0" dirty="0" smtClean="0"/>
              <a:t> is a prosperity disease.  With a lot of the things you deal with like the foulbroods, you see colonies that go down over time, become weak, and maybe perish.  </a:t>
            </a:r>
            <a:r>
              <a:rPr lang="en-US" baseline="0" dirty="0" err="1" smtClean="0"/>
              <a:t>Varroa</a:t>
            </a:r>
            <a:r>
              <a:rPr lang="en-US" baseline="0" dirty="0" smtClean="0"/>
              <a:t> builds up when the bees are the most prosperous.  The bees are gathering nectar and pollen, and developing a lot of drone brood.  That’s when the number of </a:t>
            </a:r>
            <a:r>
              <a:rPr lang="en-US" baseline="0" dirty="0" err="1" smtClean="0"/>
              <a:t>varroa</a:t>
            </a:r>
            <a:r>
              <a:rPr lang="en-US" baseline="0" dirty="0" smtClean="0"/>
              <a:t> in the colon zoom up.  And you have a phenomena when the populations in the hive get high enough and they go off a cliff.</a:t>
            </a:r>
            <a:endParaRPr lang="en-US" dirty="0"/>
          </a:p>
        </p:txBody>
      </p:sp>
      <p:sp>
        <p:nvSpPr>
          <p:cNvPr id="4" name="Slide Number Placeholder 3"/>
          <p:cNvSpPr>
            <a:spLocks noGrp="1"/>
          </p:cNvSpPr>
          <p:nvPr>
            <p:ph type="sldNum" sz="quarter" idx="10"/>
          </p:nvPr>
        </p:nvSpPr>
        <p:spPr/>
        <p:txBody>
          <a:bodyPr/>
          <a:lstStyle/>
          <a:p>
            <a:fld id="{057F6C3A-6357-439E-8937-FFA84120EAD8}" type="slidenum">
              <a:rPr lang="en-US" smtClean="0"/>
              <a:pPr/>
              <a:t>14</a:t>
            </a:fld>
            <a:endParaRPr lang="en-US"/>
          </a:p>
        </p:txBody>
      </p:sp>
    </p:spTree>
    <p:extLst>
      <p:ext uri="{BB962C8B-B14F-4D97-AF65-F5344CB8AC3E}">
        <p14:creationId xmlns:p14="http://schemas.microsoft.com/office/powerpoint/2010/main" xmlns="" val="26042800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I’m not going to go into much detail on this slide, because it has already been covered in other teachings.  </a:t>
            </a:r>
            <a:r>
              <a:rPr lang="en-US" dirty="0" smtClean="0"/>
              <a:t>This chart provides a graphical</a:t>
            </a:r>
            <a:r>
              <a:rPr lang="en-US" baseline="0" dirty="0" smtClean="0"/>
              <a:t> demonstration of the prosperity aspect of a </a:t>
            </a:r>
            <a:r>
              <a:rPr lang="en-US" baseline="0" dirty="0" err="1" smtClean="0"/>
              <a:t>varroa</a:t>
            </a:r>
            <a:r>
              <a:rPr lang="en-US" baseline="0" dirty="0" smtClean="0"/>
              <a:t> infestation.  When the colony starts to decline the number of live bees as part of winter preparation, the number of </a:t>
            </a:r>
            <a:r>
              <a:rPr lang="en-US" baseline="0" dirty="0" err="1" smtClean="0"/>
              <a:t>varroa</a:t>
            </a:r>
            <a:r>
              <a:rPr lang="en-US" baseline="0" dirty="0" smtClean="0"/>
              <a:t> mites to bee skyrocket.  So you can have colonies that look great, with lots of honey and bees in June, but by mid-August, or September they are crashing.  This is why you will have to monitor your colonies to know when your bees need help.</a:t>
            </a:r>
            <a:endParaRPr lang="en-US" dirty="0"/>
          </a:p>
        </p:txBody>
      </p:sp>
      <p:sp>
        <p:nvSpPr>
          <p:cNvPr id="4" name="Slide Number Placeholder 3"/>
          <p:cNvSpPr>
            <a:spLocks noGrp="1"/>
          </p:cNvSpPr>
          <p:nvPr>
            <p:ph type="sldNum" sz="quarter" idx="10"/>
          </p:nvPr>
        </p:nvSpPr>
        <p:spPr/>
        <p:txBody>
          <a:bodyPr/>
          <a:lstStyle/>
          <a:p>
            <a:fld id="{057F6C3A-6357-439E-8937-FFA84120EAD8}" type="slidenum">
              <a:rPr lang="en-US" smtClean="0"/>
              <a:pPr/>
              <a:t>15</a:t>
            </a:fld>
            <a:endParaRPr lang="en-US"/>
          </a:p>
        </p:txBody>
      </p:sp>
    </p:spTree>
    <p:extLst>
      <p:ext uri="{BB962C8B-B14F-4D97-AF65-F5344CB8AC3E}">
        <p14:creationId xmlns:p14="http://schemas.microsoft.com/office/powerpoint/2010/main" xmlns="" val="10212345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do that you need</a:t>
            </a:r>
            <a:r>
              <a:rPr lang="en-US" baseline="0" dirty="0" smtClean="0"/>
              <a:t> to know how to detect and assess mite populations.</a:t>
            </a:r>
          </a:p>
          <a:p>
            <a:r>
              <a:rPr lang="en-US" baseline="0" dirty="0" smtClean="0"/>
              <a:t>~You need to know when mite population suppression is needed.</a:t>
            </a:r>
          </a:p>
          <a:p>
            <a:r>
              <a:rPr lang="en-US" baseline="0" dirty="0" smtClean="0"/>
              <a:t>~You need to know how to suppress those mite populations if you find them.</a:t>
            </a:r>
          </a:p>
          <a:p>
            <a:endParaRPr lang="en-US" dirty="0"/>
          </a:p>
        </p:txBody>
      </p:sp>
      <p:sp>
        <p:nvSpPr>
          <p:cNvPr id="4" name="Slide Number Placeholder 3"/>
          <p:cNvSpPr>
            <a:spLocks noGrp="1"/>
          </p:cNvSpPr>
          <p:nvPr>
            <p:ph type="sldNum" sz="quarter" idx="10"/>
          </p:nvPr>
        </p:nvSpPr>
        <p:spPr/>
        <p:txBody>
          <a:bodyPr/>
          <a:lstStyle/>
          <a:p>
            <a:fld id="{057F6C3A-6357-439E-8937-FFA84120EAD8}" type="slidenum">
              <a:rPr lang="en-US" smtClean="0"/>
              <a:pPr/>
              <a:t>16</a:t>
            </a:fld>
            <a:endParaRPr lang="en-US"/>
          </a:p>
        </p:txBody>
      </p:sp>
    </p:spTree>
    <p:extLst>
      <p:ext uri="{BB962C8B-B14F-4D97-AF65-F5344CB8AC3E}">
        <p14:creationId xmlns:p14="http://schemas.microsoft.com/office/powerpoint/2010/main" xmlns="" val="26638610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are a number of ways to </a:t>
            </a:r>
            <a:r>
              <a:rPr lang="en-US" baseline="0" dirty="0" smtClean="0"/>
              <a:t>detect </a:t>
            </a:r>
            <a:r>
              <a:rPr lang="en-US" baseline="0" dirty="0" err="1" smtClean="0"/>
              <a:t>varroa</a:t>
            </a:r>
            <a:r>
              <a:rPr lang="en-US" baseline="0" dirty="0" smtClean="0"/>
              <a:t>.  We will discuss two methods today.  One is for dead colonies, and one is for live colonies.  Dead colony assessment is best done by examining comb from the middle of the brood nest for </a:t>
            </a:r>
            <a:r>
              <a:rPr lang="en-US" baseline="0" dirty="0" err="1" smtClean="0"/>
              <a:t>varroa</a:t>
            </a:r>
            <a:r>
              <a:rPr lang="en-US" baseline="0" dirty="0" smtClean="0"/>
              <a:t> feces.  </a:t>
            </a:r>
            <a:r>
              <a:rPr lang="en-US" baseline="0" dirty="0" err="1" smtClean="0"/>
              <a:t>Varroa</a:t>
            </a:r>
            <a:r>
              <a:rPr lang="en-US" baseline="0" dirty="0" smtClean="0"/>
              <a:t> enter the cell, and feed and defecate on the upper surface of the brood cell.  So when you are looking at that surface, you want to hold the frame with the top bar toward you, and the bottom bar away from you.  Light should be coming over your shoulder while you look down into the top of those cells.  If you see the white, amorphous feces, that is a clear indication that this colony was </a:t>
            </a:r>
            <a:r>
              <a:rPr lang="en-US" baseline="0" dirty="0" err="1" smtClean="0"/>
              <a:t>severly</a:t>
            </a:r>
            <a:r>
              <a:rPr lang="en-US" baseline="0" dirty="0" smtClean="0"/>
              <a:t> affected by </a:t>
            </a:r>
            <a:r>
              <a:rPr lang="en-US" baseline="0" dirty="0" err="1" smtClean="0"/>
              <a:t>varroa</a:t>
            </a:r>
            <a:r>
              <a:rPr lang="en-US" baseline="0" dirty="0" smtClean="0"/>
              <a:t>.  If there is a manageable amount of </a:t>
            </a:r>
            <a:r>
              <a:rPr lang="en-US" baseline="0" dirty="0" err="1" smtClean="0"/>
              <a:t>varroa</a:t>
            </a:r>
            <a:r>
              <a:rPr lang="en-US" baseline="0" dirty="0" smtClean="0"/>
              <a:t>, the bees can keep up with cleaning this.  When the </a:t>
            </a:r>
            <a:r>
              <a:rPr lang="en-US" baseline="0" dirty="0" err="1" smtClean="0"/>
              <a:t>varroa</a:t>
            </a:r>
            <a:r>
              <a:rPr lang="en-US" baseline="0" dirty="0" smtClean="0"/>
              <a:t> are present until the point the bees perish, there is a lot left behind.  So if you have a dead colony, and you wonder if it is </a:t>
            </a:r>
            <a:r>
              <a:rPr lang="en-US" baseline="0" dirty="0" err="1" smtClean="0"/>
              <a:t>varroa</a:t>
            </a:r>
            <a:r>
              <a:rPr lang="en-US" baseline="0" dirty="0" smtClean="0"/>
              <a:t> that took them out, this is a simple method of detection that can be performed in the bee yard.</a:t>
            </a:r>
            <a:endParaRPr lang="en-US" dirty="0"/>
          </a:p>
        </p:txBody>
      </p:sp>
      <p:sp>
        <p:nvSpPr>
          <p:cNvPr id="4" name="Slide Number Placeholder 3"/>
          <p:cNvSpPr>
            <a:spLocks noGrp="1"/>
          </p:cNvSpPr>
          <p:nvPr>
            <p:ph type="sldNum" sz="quarter" idx="10"/>
          </p:nvPr>
        </p:nvSpPr>
        <p:spPr/>
        <p:txBody>
          <a:bodyPr/>
          <a:lstStyle/>
          <a:p>
            <a:fld id="{057F6C3A-6357-439E-8937-FFA84120EAD8}" type="slidenum">
              <a:rPr lang="en-US" smtClean="0"/>
              <a:pPr/>
              <a:t>17</a:t>
            </a:fld>
            <a:endParaRPr lang="en-US"/>
          </a:p>
        </p:txBody>
      </p:sp>
    </p:spTree>
    <p:extLst>
      <p:ext uri="{BB962C8B-B14F-4D97-AF65-F5344CB8AC3E}">
        <p14:creationId xmlns:p14="http://schemas.microsoft.com/office/powerpoint/2010/main" xmlns="" val="3856907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other method we will discuss today that can be used to assess</a:t>
            </a:r>
            <a:r>
              <a:rPr lang="en-US" baseline="0" dirty="0" smtClean="0"/>
              <a:t> live bee mite counts is called the powdered sugar roll.  </a:t>
            </a:r>
          </a:p>
          <a:p>
            <a:endParaRPr lang="en-US" baseline="0" dirty="0" smtClean="0"/>
          </a:p>
          <a:p>
            <a:r>
              <a:rPr lang="en-US" baseline="0" dirty="0" smtClean="0"/>
              <a:t>~Nurse bees are placed in a jar (make sure the queen isn’t one of them), powdered sugar is sprinkled on them, the jar is rolled around, let it sit for a minute,</a:t>
            </a:r>
          </a:p>
          <a:p>
            <a:r>
              <a:rPr lang="en-US" baseline="0" dirty="0" smtClean="0"/>
              <a:t>~then inverted the jar, and vigorously shake.  I got to see Mary Reed demonstrate the vigor that should be used when shaking the bees.  It is fairly intense.  The shaking will dislodge the mites from the bees.  The mites will lay on their backs, kick about, and suffer.  This may help you to feel better as you help your bees through their mite struggle.</a:t>
            </a:r>
          </a:p>
          <a:p>
            <a:endParaRPr lang="en-US" baseline="0" dirty="0" smtClean="0"/>
          </a:p>
          <a:p>
            <a:r>
              <a:rPr lang="en-US" baseline="0" dirty="0" smtClean="0"/>
              <a:t>There are other methods of assessing mite counts, one of which involves an alcohol wash, which also dislodges the mites from the bees.  Unfortunately, this method has a 100% kill rate for the tested bees.  Because of this, you will have to learn of this method from someone other than me.</a:t>
            </a:r>
          </a:p>
          <a:p>
            <a:endParaRPr lang="en-US" baseline="0" dirty="0" smtClean="0"/>
          </a:p>
          <a:p>
            <a:r>
              <a:rPr lang="en-US" baseline="0" dirty="0" smtClean="0"/>
              <a:t>This can help you assess your mite population.  </a:t>
            </a:r>
            <a:endParaRPr lang="en-US" dirty="0"/>
          </a:p>
        </p:txBody>
      </p:sp>
      <p:sp>
        <p:nvSpPr>
          <p:cNvPr id="4" name="Slide Number Placeholder 3"/>
          <p:cNvSpPr>
            <a:spLocks noGrp="1"/>
          </p:cNvSpPr>
          <p:nvPr>
            <p:ph type="sldNum" sz="quarter" idx="10"/>
          </p:nvPr>
        </p:nvSpPr>
        <p:spPr/>
        <p:txBody>
          <a:bodyPr/>
          <a:lstStyle/>
          <a:p>
            <a:fld id="{057F6C3A-6357-439E-8937-FFA84120EAD8}" type="slidenum">
              <a:rPr lang="en-US" smtClean="0"/>
              <a:pPr/>
              <a:t>18</a:t>
            </a:fld>
            <a:endParaRPr lang="en-US"/>
          </a:p>
        </p:txBody>
      </p:sp>
    </p:spTree>
    <p:extLst>
      <p:ext uri="{BB962C8B-B14F-4D97-AF65-F5344CB8AC3E}">
        <p14:creationId xmlns:p14="http://schemas.microsoft.com/office/powerpoint/2010/main" xmlns="" val="2791726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sugar roll method of testing for </a:t>
            </a:r>
            <a:r>
              <a:rPr lang="en-US" baseline="0" dirty="0" err="1" smtClean="0"/>
              <a:t>varroa</a:t>
            </a:r>
            <a:r>
              <a:rPr lang="en-US" baseline="0" dirty="0" smtClean="0"/>
              <a:t> will tell you if you need to treat now, or later.  For all practical purposes, all of our bees have </a:t>
            </a:r>
            <a:r>
              <a:rPr lang="en-US" baseline="0" dirty="0" err="1" smtClean="0"/>
              <a:t>varroa</a:t>
            </a:r>
            <a:r>
              <a:rPr lang="en-US" baseline="0" dirty="0" smtClean="0"/>
              <a:t>, and when they get into the range of being a problem, beekeepers need to address it.  However, you don’t want to treat unless it is necessary, because </a:t>
            </a:r>
            <a:r>
              <a:rPr lang="en-US" dirty="0" err="1" smtClean="0"/>
              <a:t>Varroa</a:t>
            </a:r>
            <a:r>
              <a:rPr lang="en-US" dirty="0" smtClean="0"/>
              <a:t> treatments</a:t>
            </a:r>
            <a:r>
              <a:rPr lang="en-US" baseline="0" dirty="0" smtClean="0"/>
              <a:t> create stress for bees.  </a:t>
            </a:r>
          </a:p>
          <a:p>
            <a:endParaRPr lang="en-US" baseline="0" dirty="0" smtClean="0"/>
          </a:p>
          <a:p>
            <a:r>
              <a:rPr lang="en-US" baseline="0" dirty="0" smtClean="0"/>
              <a:t>~You want to reduce mite populations anytime they are detectable with the sugar roll technique in the spring.  There will be quite a lengthy time period when honey supers are on the hives, and as we saw earlier, mid- to late-summer is when </a:t>
            </a:r>
            <a:r>
              <a:rPr lang="en-US" baseline="0" dirty="0" err="1" smtClean="0"/>
              <a:t>varroa</a:t>
            </a:r>
            <a:r>
              <a:rPr lang="en-US" baseline="0" dirty="0" smtClean="0"/>
              <a:t> populations outpace honeybee populations.</a:t>
            </a:r>
          </a:p>
          <a:p>
            <a:endParaRPr lang="en-US" baseline="0" dirty="0" smtClean="0"/>
          </a:p>
          <a:p>
            <a:r>
              <a:rPr lang="en-US" baseline="0" dirty="0" smtClean="0"/>
              <a:t>~You want to sample for </a:t>
            </a:r>
            <a:r>
              <a:rPr lang="en-US" baseline="0" dirty="0" err="1" smtClean="0"/>
              <a:t>varroa</a:t>
            </a:r>
            <a:r>
              <a:rPr lang="en-US" baseline="0" dirty="0" smtClean="0"/>
              <a:t> again in mid-September.  Bees rarely die of </a:t>
            </a:r>
            <a:r>
              <a:rPr lang="en-US" baseline="0" dirty="0" err="1" smtClean="0"/>
              <a:t>varroa</a:t>
            </a:r>
            <a:r>
              <a:rPr lang="en-US" baseline="0" dirty="0" smtClean="0"/>
              <a:t> until mid-September until October or November.  So if you sample again in mid-September, and detect 3 or more mites per 100 bees, which would be 9 mites from a 300 bee sample, you need to get the honey crop removed quickly, and suppress mite populations so the honeybees have an opportunity to rear healthy bees going into the winter.</a:t>
            </a:r>
          </a:p>
          <a:p>
            <a:endParaRPr lang="en-US" baseline="0" dirty="0" smtClean="0"/>
          </a:p>
          <a:p>
            <a:r>
              <a:rPr lang="en-US" baseline="0" dirty="0" smtClean="0"/>
              <a:t>~If you detect less than 3 mites per 100 bees in mid-September you can delay suppression methods until colonies are “</a:t>
            </a:r>
            <a:r>
              <a:rPr lang="en-US" baseline="0" dirty="0" err="1" smtClean="0"/>
              <a:t>broodless</a:t>
            </a:r>
            <a:r>
              <a:rPr lang="en-US" baseline="0" dirty="0" smtClean="0"/>
              <a:t>.”  I put the word “</a:t>
            </a:r>
            <a:r>
              <a:rPr lang="en-US" baseline="0" dirty="0" err="1" smtClean="0"/>
              <a:t>broodless</a:t>
            </a:r>
            <a:r>
              <a:rPr lang="en-US" baseline="0" dirty="0" smtClean="0"/>
              <a:t>” in quotes because in this part of the country, we rarely go completely </a:t>
            </a:r>
            <a:r>
              <a:rPr lang="en-US" baseline="0" dirty="0" err="1" smtClean="0"/>
              <a:t>broodless</a:t>
            </a:r>
            <a:r>
              <a:rPr lang="en-US" baseline="0" dirty="0" smtClean="0"/>
              <a:t>.  However, it is when we are brood-less.</a:t>
            </a:r>
            <a:endParaRPr lang="en-US" dirty="0"/>
          </a:p>
        </p:txBody>
      </p:sp>
      <p:sp>
        <p:nvSpPr>
          <p:cNvPr id="4" name="Slide Number Placeholder 3"/>
          <p:cNvSpPr>
            <a:spLocks noGrp="1"/>
          </p:cNvSpPr>
          <p:nvPr>
            <p:ph type="sldNum" sz="quarter" idx="10"/>
          </p:nvPr>
        </p:nvSpPr>
        <p:spPr/>
        <p:txBody>
          <a:bodyPr/>
          <a:lstStyle/>
          <a:p>
            <a:fld id="{057F6C3A-6357-439E-8937-FFA84120EAD8}" type="slidenum">
              <a:rPr lang="en-US" smtClean="0"/>
              <a:pPr/>
              <a:t>19</a:t>
            </a:fld>
            <a:endParaRPr lang="en-US"/>
          </a:p>
        </p:txBody>
      </p:sp>
    </p:spTree>
    <p:extLst>
      <p:ext uri="{BB962C8B-B14F-4D97-AF65-F5344CB8AC3E}">
        <p14:creationId xmlns:p14="http://schemas.microsoft.com/office/powerpoint/2010/main" xmlns="" val="4142008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Let’s talk about these little guys, and how to help our honeybees with their management of the impact from</a:t>
            </a:r>
            <a:r>
              <a:rPr lang="en-US" baseline="0" dirty="0" smtClean="0"/>
              <a:t> </a:t>
            </a:r>
            <a:r>
              <a:rPr lang="en-US" baseline="0" dirty="0" err="1" smtClean="0"/>
              <a:t>varroa</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057F6C3A-6357-439E-8937-FFA84120EAD8}" type="slidenum">
              <a:rPr lang="en-US" smtClean="0"/>
              <a:pPr/>
              <a:t>2</a:t>
            </a:fld>
            <a:endParaRPr lang="en-US"/>
          </a:p>
        </p:txBody>
      </p:sp>
    </p:spTree>
    <p:extLst>
      <p:ext uri="{BB962C8B-B14F-4D97-AF65-F5344CB8AC3E}">
        <p14:creationId xmlns:p14="http://schemas.microsoft.com/office/powerpoint/2010/main" xmlns="" val="42099781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Used in Europe for over 20 years with no indication of resistance</a:t>
            </a:r>
          </a:p>
          <a:p>
            <a:r>
              <a:rPr lang="en-US" dirty="0" smtClean="0"/>
              <a:t>Been</a:t>
            </a:r>
            <a:r>
              <a:rPr lang="en-US" baseline="0" dirty="0" smtClean="0"/>
              <a:t> used in Canada since 2010 with no indication of resistance</a:t>
            </a:r>
            <a:endParaRPr lang="en-US" dirty="0" smtClean="0"/>
          </a:p>
          <a:p>
            <a:endParaRPr lang="en-US" dirty="0" smtClean="0"/>
          </a:p>
          <a:p>
            <a:r>
              <a:rPr lang="en-US" dirty="0" smtClean="0"/>
              <a:t>Why is the United States so</a:t>
            </a:r>
            <a:r>
              <a:rPr lang="en-US" baseline="0" dirty="0" smtClean="0"/>
              <a:t> late to the party?</a:t>
            </a:r>
          </a:p>
          <a:p>
            <a:endParaRPr lang="en-US" baseline="0" dirty="0" smtClean="0"/>
          </a:p>
          <a:p>
            <a:r>
              <a:rPr lang="en-US" baseline="0" dirty="0" smtClean="0"/>
              <a:t>Oxalic acid isn’t patented. It is wood bleach, and can be purchased in paint stores, or online for a VERY reasonable price.  There was never a lobby to get its use approved in the United States.  Despite this, approval for use in honeybee colonies was recently approved.</a:t>
            </a:r>
            <a:endParaRPr lang="en-US" dirty="0"/>
          </a:p>
        </p:txBody>
      </p:sp>
      <p:sp>
        <p:nvSpPr>
          <p:cNvPr id="4" name="Slide Number Placeholder 3"/>
          <p:cNvSpPr>
            <a:spLocks noGrp="1"/>
          </p:cNvSpPr>
          <p:nvPr>
            <p:ph type="sldNum" sz="quarter" idx="10"/>
          </p:nvPr>
        </p:nvSpPr>
        <p:spPr/>
        <p:txBody>
          <a:bodyPr/>
          <a:lstStyle/>
          <a:p>
            <a:fld id="{057F6C3A-6357-439E-8937-FFA84120EAD8}" type="slidenum">
              <a:rPr lang="en-US" smtClean="0"/>
              <a:pPr/>
              <a:t>20</a:t>
            </a:fld>
            <a:endParaRPr lang="en-US"/>
          </a:p>
        </p:txBody>
      </p:sp>
    </p:spTree>
    <p:extLst>
      <p:ext uri="{BB962C8B-B14F-4D97-AF65-F5344CB8AC3E}">
        <p14:creationId xmlns:p14="http://schemas.microsoft.com/office/powerpoint/2010/main" xmlns="" val="39428800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Varroa is far more sensitive to acids than is the bee.</a:t>
            </a:r>
          </a:p>
        </p:txBody>
      </p:sp>
      <p:sp>
        <p:nvSpPr>
          <p:cNvPr id="4" name="Slide Number Placeholder 3"/>
          <p:cNvSpPr>
            <a:spLocks noGrp="1"/>
          </p:cNvSpPr>
          <p:nvPr>
            <p:ph type="sldNum" sz="quarter" idx="10"/>
          </p:nvPr>
        </p:nvSpPr>
        <p:spPr/>
        <p:txBody>
          <a:bodyPr/>
          <a:lstStyle/>
          <a:p>
            <a:fld id="{057F6C3A-6357-439E-8937-FFA84120EAD8}" type="slidenum">
              <a:rPr lang="en-US" smtClean="0"/>
              <a:pPr/>
              <a:t>21</a:t>
            </a:fld>
            <a:endParaRPr lang="en-US"/>
          </a:p>
        </p:txBody>
      </p:sp>
    </p:spTree>
    <p:extLst>
      <p:ext uri="{BB962C8B-B14F-4D97-AF65-F5344CB8AC3E}">
        <p14:creationId xmlns:p14="http://schemas.microsoft.com/office/powerpoint/2010/main" xmlns="" val="8769026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Oxalic has a high dissociation constant, meaning that it has more acidic effect than citric,</a:t>
            </a:r>
            <a:r>
              <a:rPr lang="en-US" baseline="0" dirty="0"/>
              <a:t> acetic, or lactic acid—any of which can be used for varroa control.  Oxalic just works best.</a:t>
            </a:r>
            <a:endParaRPr lang="en-US" dirty="0"/>
          </a:p>
        </p:txBody>
      </p:sp>
      <p:sp>
        <p:nvSpPr>
          <p:cNvPr id="4" name="Slide Number Placeholder 3"/>
          <p:cNvSpPr>
            <a:spLocks noGrp="1"/>
          </p:cNvSpPr>
          <p:nvPr>
            <p:ph type="sldNum" sz="quarter" idx="10"/>
          </p:nvPr>
        </p:nvSpPr>
        <p:spPr/>
        <p:txBody>
          <a:bodyPr/>
          <a:lstStyle/>
          <a:p>
            <a:fld id="{057F6C3A-6357-439E-8937-FFA84120EAD8}"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is a theory that oxalic acid crystals are absorbed through </a:t>
            </a:r>
            <a:r>
              <a:rPr lang="en-US" baseline="0" dirty="0" err="1" smtClean="0"/>
              <a:t>varroa’s</a:t>
            </a:r>
            <a:r>
              <a:rPr lang="en-US" baseline="0" dirty="0" smtClean="0"/>
              <a:t> sticky tarsal pads.</a:t>
            </a:r>
            <a:endParaRPr lang="en-US" dirty="0" smtClean="0"/>
          </a:p>
          <a:p>
            <a:endParaRPr lang="en-US" dirty="0" smtClean="0"/>
          </a:p>
          <a:p>
            <a:r>
              <a:rPr lang="en-US" dirty="0" smtClean="0"/>
              <a:t>I hav</a:t>
            </a:r>
            <a:r>
              <a:rPr lang="en-US" baseline="0" dirty="0" smtClean="0"/>
              <a:t>e also read a case study that found the acid dissolved the soft parts of the mites’ mouths.</a:t>
            </a:r>
            <a:endParaRPr lang="en-US" dirty="0"/>
          </a:p>
        </p:txBody>
      </p:sp>
      <p:sp>
        <p:nvSpPr>
          <p:cNvPr id="4" name="Slide Number Placeholder 3"/>
          <p:cNvSpPr>
            <a:spLocks noGrp="1"/>
          </p:cNvSpPr>
          <p:nvPr>
            <p:ph type="sldNum" sz="quarter" idx="10"/>
          </p:nvPr>
        </p:nvSpPr>
        <p:spPr/>
        <p:txBody>
          <a:bodyPr/>
          <a:lstStyle/>
          <a:p>
            <a:fld id="{057F6C3A-6357-439E-8937-FFA84120EAD8}" type="slidenum">
              <a:rPr lang="en-US" smtClean="0"/>
              <a:pPr/>
              <a:t>23</a:t>
            </a:fld>
            <a:endParaRPr lang="en-US"/>
          </a:p>
        </p:txBody>
      </p:sp>
    </p:spTree>
    <p:extLst>
      <p:ext uri="{BB962C8B-B14F-4D97-AF65-F5344CB8AC3E}">
        <p14:creationId xmlns:p14="http://schemas.microsoft.com/office/powerpoint/2010/main" xmlns="" val="37642915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~Oxalic acid is a colorless and crystalline material</a:t>
            </a:r>
          </a:p>
          <a:p>
            <a:r>
              <a:rPr lang="en-US" dirty="0" smtClean="0"/>
              <a:t>~It is soluble in water</a:t>
            </a:r>
            <a:r>
              <a:rPr lang="en-US" baseline="0" dirty="0" smtClean="0"/>
              <a:t>, which means there are n</a:t>
            </a:r>
            <a:r>
              <a:rPr lang="en-US" dirty="0" smtClean="0"/>
              <a:t>o residues remaining in beeswax</a:t>
            </a:r>
            <a:r>
              <a:rPr lang="en-US" baseline="0" dirty="0" smtClean="0"/>
              <a:t> after use</a:t>
            </a:r>
            <a:endParaRPr lang="en-US" dirty="0" smtClean="0"/>
          </a:p>
          <a:p>
            <a:r>
              <a:rPr lang="en-US" dirty="0" smtClean="0"/>
              <a:t>~It</a:t>
            </a:r>
            <a:r>
              <a:rPr lang="en-US" baseline="0" dirty="0" smtClean="0"/>
              <a:t> has a l</a:t>
            </a:r>
            <a:r>
              <a:rPr lang="en-US" dirty="0" smtClean="0"/>
              <a:t>ow volatility</a:t>
            </a:r>
          </a:p>
          <a:p>
            <a:r>
              <a:rPr lang="en-US" dirty="0" smtClean="0"/>
              <a:t>~Oxalic acid sublimates when</a:t>
            </a:r>
            <a:r>
              <a:rPr lang="en-US" baseline="0" dirty="0" smtClean="0"/>
              <a:t> heated to 315-372 F, which means it will go directly from solid to gas without passing through the liquid stage.</a:t>
            </a:r>
            <a:endParaRPr lang="en-US" dirty="0"/>
          </a:p>
        </p:txBody>
      </p:sp>
      <p:sp>
        <p:nvSpPr>
          <p:cNvPr id="4" name="Slide Number Placeholder 3"/>
          <p:cNvSpPr>
            <a:spLocks noGrp="1"/>
          </p:cNvSpPr>
          <p:nvPr>
            <p:ph type="sldNum" sz="quarter" idx="10"/>
          </p:nvPr>
        </p:nvSpPr>
        <p:spPr/>
        <p:txBody>
          <a:bodyPr/>
          <a:lstStyle/>
          <a:p>
            <a:fld id="{057F6C3A-6357-439E-8937-FFA84120EAD8}" type="slidenum">
              <a:rPr lang="en-US" smtClean="0"/>
              <a:pPr/>
              <a:t>24</a:t>
            </a:fld>
            <a:endParaRPr lang="en-US"/>
          </a:p>
        </p:txBody>
      </p:sp>
    </p:spTree>
    <p:extLst>
      <p:ext uri="{BB962C8B-B14F-4D97-AF65-F5344CB8AC3E}">
        <p14:creationId xmlns:p14="http://schemas.microsoft.com/office/powerpoint/2010/main" xmlns="" val="29535647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7F6C3A-6357-439E-8937-FFA84120EAD8}"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Slide Image Placeholder 1"/>
          <p:cNvSpPr>
            <a:spLocks noGrp="1" noRot="1" noChangeAspect="1" noTextEdit="1"/>
          </p:cNvSpPr>
          <p:nvPr>
            <p:ph type="sldImg"/>
          </p:nvPr>
        </p:nvSpPr>
        <p:spPr>
          <a:xfrm>
            <a:off x="1190625" y="704850"/>
            <a:ext cx="4565650" cy="3424238"/>
          </a:xfrm>
        </p:spPr>
      </p:sp>
      <p:sp>
        <p:nvSpPr>
          <p:cNvPr id="394243" name="Notes Placeholder 2"/>
          <p:cNvSpPr>
            <a:spLocks noGrp="1"/>
          </p:cNvSpPr>
          <p:nvPr>
            <p:ph type="body" idx="1"/>
          </p:nvPr>
        </p:nvSpPr>
        <p:spPr>
          <a:noFill/>
          <a:ln/>
        </p:spPr>
        <p:txBody>
          <a:bodyPr/>
          <a:lstStyle/>
          <a:p>
            <a:r>
              <a:rPr lang="en-US" dirty="0"/>
              <a:t>This is a photo of one</a:t>
            </a:r>
            <a:r>
              <a:rPr lang="en-US" baseline="0" dirty="0"/>
              <a:t> of the oxalis species.  </a:t>
            </a:r>
            <a:r>
              <a:rPr lang="en-US" baseline="0" dirty="0" smtClean="0"/>
              <a:t>According to Randy Oliver, most </a:t>
            </a:r>
            <a:r>
              <a:rPr lang="en-US" baseline="0" dirty="0"/>
              <a:t>Californians remember enjoying sucking on the stems of Buttercup Oxalis as kids.  The juice tastes similar to lemonade, and is essentially the same as the oxalic syrup that we apply to our hives.</a:t>
            </a:r>
            <a:endParaRPr lang="en-US" dirty="0"/>
          </a:p>
        </p:txBody>
      </p:sp>
      <p:sp>
        <p:nvSpPr>
          <p:cNvPr id="394244" name="Slide Number Placeholder 3"/>
          <p:cNvSpPr>
            <a:spLocks noGrp="1"/>
          </p:cNvSpPr>
          <p:nvPr>
            <p:ph type="sldNum" sz="quarter"/>
          </p:nvPr>
        </p:nvSpPr>
        <p:spPr>
          <a:xfrm>
            <a:off x="3970557" y="8829820"/>
            <a:ext cx="3038412" cy="465114"/>
          </a:xfrm>
          <a:noFill/>
        </p:spPr>
        <p:txBody>
          <a:bodyPr/>
          <a:lstStyle/>
          <a:p>
            <a:fld id="{0EB72C7D-EEEF-4FB7-8A58-5A248274BC65}" type="slidenum">
              <a:rPr lang="en-US">
                <a:solidFill>
                  <a:srgbClr val="FFFFFF"/>
                </a:solidFill>
              </a:rPr>
              <a:pPr/>
              <a:t>26</a:t>
            </a:fld>
            <a:endParaRPr lang="en-US">
              <a:solidFill>
                <a:srgbClr val="FFFFFF"/>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Oxalic acid is found naturally in many plants and animals. </a:t>
            </a:r>
            <a:r>
              <a:rPr lang="en-US" baseline="0" dirty="0" smtClean="0"/>
              <a:t>It serves the role of being a defensive chemical in the plant world.  Its taste helps plants repel certain feeders. </a:t>
            </a:r>
            <a:r>
              <a:rPr lang="en-US" dirty="0" smtClean="0"/>
              <a:t>We eat</a:t>
            </a:r>
            <a:r>
              <a:rPr lang="en-US" baseline="0" dirty="0" smtClean="0"/>
              <a:t> plenty of oxalic acid in vegetables in a healthy diet. Plants that we consume in our diet that have oxalic acid include rhubarb, broccoli, turnips, kale, radishes, even chocolate has oxalic acid in it.  </a:t>
            </a:r>
          </a:p>
          <a:p>
            <a:endParaRPr lang="en-US" baseline="0" dirty="0" smtClean="0"/>
          </a:p>
          <a:p>
            <a:r>
              <a:rPr lang="en-US" baseline="0" dirty="0" smtClean="0"/>
              <a:t>Oxalic acid is also a predator repellent for some insects, like the box elder bug.</a:t>
            </a:r>
          </a:p>
          <a:p>
            <a:endParaRPr lang="en-US" baseline="0" dirty="0" smtClean="0"/>
          </a:p>
        </p:txBody>
      </p:sp>
      <p:sp>
        <p:nvSpPr>
          <p:cNvPr id="4" name="Slide Number Placeholder 3"/>
          <p:cNvSpPr>
            <a:spLocks noGrp="1"/>
          </p:cNvSpPr>
          <p:nvPr>
            <p:ph type="sldNum" sz="quarter" idx="10"/>
          </p:nvPr>
        </p:nvSpPr>
        <p:spPr/>
        <p:txBody>
          <a:bodyPr/>
          <a:lstStyle/>
          <a:p>
            <a:fld id="{057F6C3A-6357-439E-8937-FFA84120EAD8}"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Randy Oliver is perhaps braver than I am.  I understand that oxalic acid is found naturally in plants,</a:t>
            </a:r>
            <a:r>
              <a:rPr lang="en-US" baseline="0" dirty="0" smtClean="0"/>
              <a:t> and am even very comfortable using it on my bees.  I don’t think I would taste it, though. </a:t>
            </a:r>
            <a:endParaRPr lang="en-US" dirty="0"/>
          </a:p>
        </p:txBody>
      </p:sp>
      <p:sp>
        <p:nvSpPr>
          <p:cNvPr id="4" name="Slide Number Placeholder 3"/>
          <p:cNvSpPr>
            <a:spLocks noGrp="1"/>
          </p:cNvSpPr>
          <p:nvPr>
            <p:ph type="sldNum" sz="quarter" idx="10"/>
          </p:nvPr>
        </p:nvSpPr>
        <p:spPr/>
        <p:txBody>
          <a:bodyPr/>
          <a:lstStyle/>
          <a:p>
            <a:fld id="{057F6C3A-6357-439E-8937-FFA84120EAD8}"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This is a box elder bug.  Have you ever seen a cat, or your dog, eat one of these?  They spit it right out.  I hear that’s because the box elder bug exudes large amounts of oxalic acid from between its leg joints.  I could not verify this information, but also could not find out what this bug’s natural repellent is.</a:t>
            </a:r>
          </a:p>
          <a:p>
            <a:endParaRPr lang="en-US" baseline="0" dirty="0" smtClean="0"/>
          </a:p>
          <a:p>
            <a:endParaRPr lang="en-US" baseline="0" dirty="0" smtClean="0"/>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057F6C3A-6357-439E-8937-FFA84120EAD8}" type="slidenum">
              <a:rPr lang="en-US" smtClean="0"/>
              <a:pPr/>
              <a:t>29</a:t>
            </a:fld>
            <a:endParaRPr lang="en-US"/>
          </a:p>
        </p:txBody>
      </p:sp>
    </p:spTree>
    <p:extLst>
      <p:ext uri="{BB962C8B-B14F-4D97-AF65-F5344CB8AC3E}">
        <p14:creationId xmlns:p14="http://schemas.microsoft.com/office/powerpoint/2010/main" xmlns="" val="596631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past weekend I was camping with my sister, and I told her I needed to work on this presentation.  She pretends interest in my hobby, so asked about what I was presenting.  When I started on the topic of “treating </a:t>
            </a:r>
            <a:r>
              <a:rPr lang="en-US" baseline="0" dirty="0" err="1" smtClean="0"/>
              <a:t>Varroa</a:t>
            </a:r>
            <a:r>
              <a:rPr lang="en-US" baseline="0" dirty="0" smtClean="0"/>
              <a:t> with oxalic” she asked “What is </a:t>
            </a:r>
            <a:r>
              <a:rPr lang="en-US" baseline="0" dirty="0" err="1" smtClean="0"/>
              <a:t>varroa</a:t>
            </a:r>
            <a:r>
              <a:rPr lang="en-US" baseline="0" dirty="0" smtClean="0"/>
              <a:t>?”  It reminded me that I should start at the beginning.</a:t>
            </a:r>
          </a:p>
          <a:p>
            <a:r>
              <a:rPr lang="en-US" baseline="0" dirty="0" smtClean="0"/>
              <a:t>~</a:t>
            </a:r>
            <a:r>
              <a:rPr lang="en-US" baseline="0" dirty="0" err="1" smtClean="0"/>
              <a:t>Varroa</a:t>
            </a:r>
            <a:r>
              <a:rPr lang="en-US" baseline="0" dirty="0" smtClean="0"/>
              <a:t> biology.  It is not enough to know how to mix up a solution and squirt it on the bees. There is some biology of </a:t>
            </a:r>
            <a:r>
              <a:rPr lang="en-US" baseline="0" dirty="0" err="1" smtClean="0"/>
              <a:t>varroa</a:t>
            </a:r>
            <a:r>
              <a:rPr lang="en-US" baseline="0" dirty="0" smtClean="0"/>
              <a:t> that you have to understand to effectively control it.</a:t>
            </a:r>
          </a:p>
          <a:p>
            <a:r>
              <a:rPr lang="en-US" baseline="0" dirty="0" smtClean="0"/>
              <a:t>~We will briefly discuss detection methods and how you make the decision to treat, or not.</a:t>
            </a:r>
          </a:p>
          <a:p>
            <a:r>
              <a:rPr lang="en-US" baseline="0" dirty="0" smtClean="0"/>
              <a:t>~We will talk about when to treat,</a:t>
            </a:r>
          </a:p>
          <a:p>
            <a:r>
              <a:rPr lang="en-US" baseline="0" dirty="0" smtClean="0"/>
              <a:t>~How to apply oxalic acid, and</a:t>
            </a:r>
          </a:p>
          <a:p>
            <a:r>
              <a:rPr lang="en-US" dirty="0" smtClean="0"/>
              <a:t>~Safety considerations,</a:t>
            </a:r>
          </a:p>
        </p:txBody>
      </p:sp>
      <p:sp>
        <p:nvSpPr>
          <p:cNvPr id="4" name="Slide Number Placeholder 3"/>
          <p:cNvSpPr>
            <a:spLocks noGrp="1"/>
          </p:cNvSpPr>
          <p:nvPr>
            <p:ph type="sldNum" sz="quarter" idx="10"/>
          </p:nvPr>
        </p:nvSpPr>
        <p:spPr/>
        <p:txBody>
          <a:bodyPr/>
          <a:lstStyle/>
          <a:p>
            <a:fld id="{057F6C3A-6357-439E-8937-FFA84120EAD8}"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a nutshell,</a:t>
            </a:r>
          </a:p>
          <a:p>
            <a:endParaRPr lang="en-US" dirty="0" smtClean="0"/>
          </a:p>
          <a:p>
            <a:r>
              <a:rPr lang="en-US" dirty="0" smtClean="0"/>
              <a:t>Oxalic acid is something we consume</a:t>
            </a:r>
            <a:r>
              <a:rPr lang="en-US" baseline="0" dirty="0" smtClean="0"/>
              <a:t> on a daily basis.</a:t>
            </a:r>
          </a:p>
          <a:p>
            <a:r>
              <a:rPr lang="en-US" baseline="0" dirty="0" smtClean="0"/>
              <a:t>It’s a natural constituent of honey</a:t>
            </a:r>
          </a:p>
          <a:p>
            <a:r>
              <a:rPr lang="en-US" baseline="0" dirty="0" smtClean="0"/>
              <a:t>Many vegetables contain much more oxalic acid than honey does</a:t>
            </a:r>
          </a:p>
          <a:p>
            <a:r>
              <a:rPr lang="en-US" baseline="0" dirty="0" smtClean="0"/>
              <a:t>There is a low risk of residues in honey</a:t>
            </a:r>
          </a:p>
          <a:p>
            <a:r>
              <a:rPr lang="en-US" baseline="0" dirty="0" smtClean="0"/>
              <a:t>It is hydrophilic (readily dissolved in water) so you really won’t find residues in beeswax.</a:t>
            </a:r>
          </a:p>
          <a:p>
            <a:endParaRPr lang="en-US" baseline="0" dirty="0" smtClean="0"/>
          </a:p>
          <a:p>
            <a:endParaRPr lang="en-US" baseline="0" dirty="0" smtClean="0"/>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057F6C3A-6357-439E-8937-FFA84120EAD8}" type="slidenum">
              <a:rPr lang="en-US" smtClean="0"/>
              <a:pPr/>
              <a:t>30</a:t>
            </a:fld>
            <a:endParaRPr lang="en-US"/>
          </a:p>
        </p:txBody>
      </p:sp>
    </p:spTree>
    <p:extLst>
      <p:ext uri="{BB962C8B-B14F-4D97-AF65-F5344CB8AC3E}">
        <p14:creationId xmlns:p14="http://schemas.microsoft.com/office/powerpoint/2010/main" xmlns="" val="7233687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57F6C3A-6357-439E-8937-FFA84120EAD8}"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Here is an image of a kit that can be purchased to utilize the dribble method of oxalic acid application.  It includes goggles to protect your eyes, and gloves to protect your skin.</a:t>
            </a:r>
          </a:p>
        </p:txBody>
      </p:sp>
      <p:sp>
        <p:nvSpPr>
          <p:cNvPr id="4" name="Slide Number Placeholder 3"/>
          <p:cNvSpPr>
            <a:spLocks noGrp="1"/>
          </p:cNvSpPr>
          <p:nvPr>
            <p:ph type="sldNum" sz="quarter" idx="10"/>
          </p:nvPr>
        </p:nvSpPr>
        <p:spPr/>
        <p:txBody>
          <a:bodyPr/>
          <a:lstStyle/>
          <a:p>
            <a:fld id="{057F6C3A-6357-439E-8937-FFA84120EAD8}" type="slidenum">
              <a:rPr lang="en-US" smtClean="0"/>
              <a:pPr/>
              <a:t>32</a:t>
            </a:fld>
            <a:endParaRPr lang="en-US"/>
          </a:p>
        </p:txBody>
      </p:sp>
    </p:spTree>
    <p:extLst>
      <p:ext uri="{BB962C8B-B14F-4D97-AF65-F5344CB8AC3E}">
        <p14:creationId xmlns:p14="http://schemas.microsoft.com/office/powerpoint/2010/main" xmlns="" val="24785184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This is the label that comes with oxalic acid when purchased for beekeeping husbandry.  It is very well crafted.  Sit down and read it.  Follow it.  There are some safety issues that you must be aware of.  You can injure yourself with this material if you aren’t careful.  Of course, this applies to many beekeeping items, such as an uncapping knife.  Oxalic acid is perfectly safe to use, when you follow the directions.</a:t>
            </a:r>
          </a:p>
        </p:txBody>
      </p:sp>
      <p:sp>
        <p:nvSpPr>
          <p:cNvPr id="4" name="Slide Number Placeholder 3"/>
          <p:cNvSpPr>
            <a:spLocks noGrp="1"/>
          </p:cNvSpPr>
          <p:nvPr>
            <p:ph type="sldNum" sz="quarter" idx="10"/>
          </p:nvPr>
        </p:nvSpPr>
        <p:spPr/>
        <p:txBody>
          <a:bodyPr/>
          <a:lstStyle/>
          <a:p>
            <a:fld id="{057F6C3A-6357-439E-8937-FFA84120EAD8}" type="slidenum">
              <a:rPr lang="en-US" smtClean="0"/>
              <a:pPr/>
              <a:t>33</a:t>
            </a:fld>
            <a:endParaRPr lang="en-US"/>
          </a:p>
        </p:txBody>
      </p:sp>
    </p:spTree>
    <p:extLst>
      <p:ext uri="{BB962C8B-B14F-4D97-AF65-F5344CB8AC3E}">
        <p14:creationId xmlns:p14="http://schemas.microsoft.com/office/powerpoint/2010/main" xmlns="" val="26847161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 can be applied by trickling or evaporating.  </a:t>
            </a:r>
          </a:p>
          <a:p>
            <a:endParaRPr lang="en-US" dirty="0" smtClean="0"/>
          </a:p>
          <a:p>
            <a:r>
              <a:rPr lang="en-US" dirty="0" smtClean="0"/>
              <a:t>~Trickling is the preferred method in Europe and Canada, where longer trials have occurred.  The effectiveness of the</a:t>
            </a:r>
            <a:r>
              <a:rPr lang="en-US" baseline="0" dirty="0" smtClean="0"/>
              <a:t> trickle method is greater than 90%.  Some of the studies have been done when there was some brood in the colony.  When colonies were completely </a:t>
            </a:r>
            <a:r>
              <a:rPr lang="en-US" baseline="0" dirty="0" err="1" smtClean="0"/>
              <a:t>broodless</a:t>
            </a:r>
            <a:r>
              <a:rPr lang="en-US" baseline="0" dirty="0" smtClean="0"/>
              <a:t>, control was greater than 98%.</a:t>
            </a:r>
          </a:p>
          <a:p>
            <a:endParaRPr lang="en-US" baseline="0" dirty="0" smtClean="0"/>
          </a:p>
          <a:p>
            <a:r>
              <a:rPr lang="en-US" baseline="0" dirty="0" smtClean="0"/>
              <a:t>~Vaporization is gaining popularity in the United States, and we will talk more about that later.</a:t>
            </a:r>
            <a:endParaRPr lang="en-US" dirty="0"/>
          </a:p>
        </p:txBody>
      </p:sp>
      <p:sp>
        <p:nvSpPr>
          <p:cNvPr id="4" name="Slide Number Placeholder 3"/>
          <p:cNvSpPr>
            <a:spLocks noGrp="1"/>
          </p:cNvSpPr>
          <p:nvPr>
            <p:ph type="sldNum" sz="quarter" idx="10"/>
          </p:nvPr>
        </p:nvSpPr>
        <p:spPr/>
        <p:txBody>
          <a:bodyPr/>
          <a:lstStyle/>
          <a:p>
            <a:fld id="{057F6C3A-6357-439E-8937-FFA84120EAD8}" type="slidenum">
              <a:rPr lang="en-US" smtClean="0"/>
              <a:pPr/>
              <a:t>34</a:t>
            </a:fld>
            <a:endParaRPr lang="en-US"/>
          </a:p>
        </p:txBody>
      </p:sp>
    </p:spTree>
    <p:extLst>
      <p:ext uri="{BB962C8B-B14F-4D97-AF65-F5344CB8AC3E}">
        <p14:creationId xmlns:p14="http://schemas.microsoft.com/office/powerpoint/2010/main" xmlns="" val="26913110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For trickling</a:t>
            </a:r>
            <a:r>
              <a:rPr lang="en-US" baseline="0" dirty="0" smtClean="0"/>
              <a:t> you can</a:t>
            </a:r>
          </a:p>
          <a:p>
            <a:r>
              <a:rPr lang="en-US" baseline="0" dirty="0" smtClean="0"/>
              <a:t>~Prepare the solution by dissolving 35 grams of oxalic acid in a liter of lukewarm sugar water.  That sugar water should be a 1 to 1 solution.  That means 1 to 1 by weight.  If you use 4 pounds of sugar, you should use 4 pounds of water.  It is helpful to know that there is 8 pounds of water in a gallon.  If you are using a gallon of water, use 8 pounds of sugar to make a 1 to 1 solution.  If you make a more concentrated solution, it may encourage the bees to consume it.  You don’t want the bees to consume it.  The purpose of the syrup is to make it sticky so it will adhere to the bee’s body.  If you make a water solution of oxalic acid, it will just bead off and won’t work.  So use a 1 to 1 by weight solution of sugar water, with 35 grams of oxalic acid in a liter of it.  That’s enough to treat 20 colonies.  If you don’t have 20 colonies, make less.  This solution can be stored in the refrigerator, but it is best fresh and is certainly cheap to make.</a:t>
            </a:r>
          </a:p>
          <a:p>
            <a:r>
              <a:rPr lang="en-US" baseline="0" dirty="0" smtClean="0"/>
              <a:t>~You want to treat in the autumn or early spring when little or no brood is present.  Or you can artificially create a break in the brood cycle for treating, and we will talk about that.</a:t>
            </a:r>
          </a:p>
          <a:p>
            <a:r>
              <a:rPr lang="en-US" baseline="0" dirty="0" smtClean="0"/>
              <a:t>~It’s going to be most effective in </a:t>
            </a:r>
            <a:r>
              <a:rPr lang="en-US" baseline="0" dirty="0" err="1" smtClean="0"/>
              <a:t>broodless</a:t>
            </a:r>
            <a:r>
              <a:rPr lang="en-US" baseline="0" dirty="0" smtClean="0"/>
              <a:t> colonies because it does not kill mites that are in capped brood cells.  It only kills </a:t>
            </a:r>
            <a:r>
              <a:rPr lang="en-US" baseline="0" dirty="0" err="1" smtClean="0"/>
              <a:t>phoretic</a:t>
            </a:r>
            <a:r>
              <a:rPr lang="en-US" baseline="0" dirty="0" smtClean="0"/>
              <a:t> mites (those being carried about) that are on adult bees.</a:t>
            </a:r>
          </a:p>
          <a:p>
            <a:r>
              <a:rPr lang="en-US" baseline="0" dirty="0" smtClean="0"/>
              <a:t>~You want to treat when the temperature is between 35 and 55 degrees Fahrenheit.  You want the bees to be in a loose cluster. You want all the bees to be in the hive, but you don’t want a tight cluster because then you don’t get the distribution of the material that you need.</a:t>
            </a:r>
          </a:p>
          <a:p>
            <a:r>
              <a:rPr lang="en-US" baseline="0" dirty="0" smtClean="0"/>
              <a:t>~And make sure to wear your protective equipment.</a:t>
            </a:r>
            <a:endParaRPr lang="en-US" dirty="0"/>
          </a:p>
        </p:txBody>
      </p:sp>
      <p:sp>
        <p:nvSpPr>
          <p:cNvPr id="4" name="Slide Number Placeholder 3"/>
          <p:cNvSpPr>
            <a:spLocks noGrp="1"/>
          </p:cNvSpPr>
          <p:nvPr>
            <p:ph type="sldNum" sz="quarter" idx="10"/>
          </p:nvPr>
        </p:nvSpPr>
        <p:spPr/>
        <p:txBody>
          <a:bodyPr/>
          <a:lstStyle/>
          <a:p>
            <a:fld id="{057F6C3A-6357-439E-8937-FFA84120EAD8}" type="slidenum">
              <a:rPr lang="en-US" smtClean="0"/>
              <a:pPr/>
              <a:t>35</a:t>
            </a:fld>
            <a:endParaRPr lang="en-US"/>
          </a:p>
        </p:txBody>
      </p:sp>
    </p:spTree>
    <p:extLst>
      <p:ext uri="{BB962C8B-B14F-4D97-AF65-F5344CB8AC3E}">
        <p14:creationId xmlns:p14="http://schemas.microsoft.com/office/powerpoint/2010/main" xmlns="" val="2247938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you need to create an artificial break in the brood cycle,</a:t>
            </a:r>
            <a:r>
              <a:rPr lang="en-US" baseline="0" dirty="0" smtClean="0"/>
              <a:t> here’s how you can do it.</a:t>
            </a:r>
          </a:p>
          <a:p>
            <a:r>
              <a:rPr lang="en-US" baseline="0" dirty="0" smtClean="0"/>
              <a:t>~If you look at the row of numbers, that’s days of development for worker bees. </a:t>
            </a:r>
          </a:p>
          <a:p>
            <a:r>
              <a:rPr lang="en-US" baseline="0" dirty="0" smtClean="0"/>
              <a:t>~First</a:t>
            </a:r>
          </a:p>
          <a:p>
            <a:r>
              <a:rPr lang="en-US" baseline="0" dirty="0" smtClean="0"/>
              <a:t>~On day 1 you cage the queen.</a:t>
            </a:r>
          </a:p>
          <a:p>
            <a:r>
              <a:rPr lang="en-US" baseline="0" dirty="0" smtClean="0"/>
              <a:t>~Second</a:t>
            </a:r>
          </a:p>
          <a:p>
            <a:r>
              <a:rPr lang="en-US" baseline="0" dirty="0" smtClean="0"/>
              <a:t>~On day 14 release the queen.</a:t>
            </a:r>
          </a:p>
          <a:p>
            <a:r>
              <a:rPr lang="en-US" baseline="0" dirty="0" smtClean="0"/>
              <a:t>~Third</a:t>
            </a:r>
          </a:p>
          <a:p>
            <a:r>
              <a:rPr lang="en-US" baseline="0" dirty="0" smtClean="0"/>
              <a:t>~On day 21 treat for </a:t>
            </a:r>
            <a:r>
              <a:rPr lang="en-US" baseline="0" dirty="0" err="1" smtClean="0"/>
              <a:t>varroa</a:t>
            </a:r>
            <a:r>
              <a:rPr lang="en-US" baseline="0" dirty="0" smtClean="0"/>
              <a:t>.</a:t>
            </a:r>
          </a:p>
          <a:p>
            <a:endParaRPr lang="en-US" baseline="0" dirty="0" smtClean="0"/>
          </a:p>
          <a:p>
            <a:r>
              <a:rPr lang="en-US" baseline="0" dirty="0" smtClean="0"/>
              <a:t>That will give you a colony that is essentially void of sealed brood.  By the time you are treating you will have eggs and larvae.  One thing you need to do if you use this method is on day 4 and day 8 you need to open the colony and check for queen cells.  If you cage the queen to where she can’t lay, sometimes bees will begin to make queen cells.</a:t>
            </a:r>
          </a:p>
          <a:p>
            <a:endParaRPr lang="en-US" baseline="0" dirty="0" smtClean="0"/>
          </a:p>
        </p:txBody>
      </p:sp>
      <p:sp>
        <p:nvSpPr>
          <p:cNvPr id="4" name="Slide Number Placeholder 3"/>
          <p:cNvSpPr>
            <a:spLocks noGrp="1"/>
          </p:cNvSpPr>
          <p:nvPr>
            <p:ph type="sldNum" sz="quarter" idx="10"/>
          </p:nvPr>
        </p:nvSpPr>
        <p:spPr/>
        <p:txBody>
          <a:bodyPr/>
          <a:lstStyle/>
          <a:p>
            <a:fld id="{057F6C3A-6357-439E-8937-FFA84120EAD8}" type="slidenum">
              <a:rPr lang="en-US" smtClean="0"/>
              <a:pPr/>
              <a:t>36</a:t>
            </a:fld>
            <a:endParaRPr lang="en-US"/>
          </a:p>
        </p:txBody>
      </p:sp>
    </p:spTree>
    <p:extLst>
      <p:ext uri="{BB962C8B-B14F-4D97-AF65-F5344CB8AC3E}">
        <p14:creationId xmlns:p14="http://schemas.microsoft.com/office/powerpoint/2010/main" xmlns="" val="3875831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Some treatment considerations </a:t>
            </a:r>
          </a:p>
          <a:p>
            <a:r>
              <a:rPr lang="en-US" baseline="0" dirty="0" smtClean="0"/>
              <a:t>~You want to mix oxalic acid fresh. If you mix it up and let it sit around for a week you will have a product that causes bees to have dysentery.  So mix it fresh.  It is inexpensive, mix what you will need for one treatment.  Discard it, then make more fresh.  Don’t let it sit around for any  length of time.</a:t>
            </a:r>
          </a:p>
          <a:p>
            <a:r>
              <a:rPr lang="en-US" baseline="0" dirty="0" smtClean="0"/>
              <a:t>~You do not want to treat weak and starving colonies.  If you treat with the trickle treatment and come back in a week, if you spilled oxalic acid on the top bars, those beads of it should still be there.  The purpose of the sugar is again, to make it sticky and make it adhere to the bees.  You don’t want them to consume it.  If you treat weak or starving colonies they will consume it.  Do not use thick syrup.  Use 1 to 1.  If you use a highly concentrated syrup, the bees will sometimes consume it.  The sweetness appeal will exceed the bitterness of the acid.  So you want to always use 1 to 1 syrup.</a:t>
            </a:r>
          </a:p>
          <a:p>
            <a:r>
              <a:rPr lang="en-US" baseline="0" dirty="0" smtClean="0"/>
              <a:t>~Treatment when brood is present is ineffective.  As little as 15 to 20% of mites are on adults in July, Sealed brood protects </a:t>
            </a:r>
            <a:r>
              <a:rPr lang="en-US" baseline="0" dirty="0" err="1" smtClean="0"/>
              <a:t>varroa</a:t>
            </a:r>
            <a:r>
              <a:rPr lang="en-US" baseline="0" dirty="0" smtClean="0"/>
              <a:t> from all treatments.</a:t>
            </a:r>
          </a:p>
          <a:p>
            <a:endParaRPr lang="en-US" baseline="0" dirty="0" smtClean="0"/>
          </a:p>
          <a:p>
            <a:r>
              <a:rPr lang="en-US" baseline="0" dirty="0" smtClean="0"/>
              <a:t>And, as previously discussed, </a:t>
            </a:r>
          </a:p>
          <a:p>
            <a:r>
              <a:rPr lang="en-US" baseline="0" dirty="0" smtClean="0"/>
              <a:t>~Treat when temperatures are above freezing and below 55</a:t>
            </a:r>
          </a:p>
          <a:p>
            <a:r>
              <a:rPr lang="en-US" baseline="0" dirty="0" smtClean="0"/>
              <a:t>~Do not mix and store for an extended period of time</a:t>
            </a:r>
          </a:p>
          <a:p>
            <a:r>
              <a:rPr lang="en-US" baseline="0" dirty="0" smtClean="0"/>
              <a:t>~And do not treat when honey supers are in place.</a:t>
            </a:r>
            <a:endParaRPr lang="en-US" dirty="0" smtClean="0"/>
          </a:p>
        </p:txBody>
      </p:sp>
      <p:sp>
        <p:nvSpPr>
          <p:cNvPr id="4" name="Slide Number Placeholder 3"/>
          <p:cNvSpPr>
            <a:spLocks noGrp="1"/>
          </p:cNvSpPr>
          <p:nvPr>
            <p:ph type="sldNum" sz="quarter" idx="10"/>
          </p:nvPr>
        </p:nvSpPr>
        <p:spPr/>
        <p:txBody>
          <a:bodyPr/>
          <a:lstStyle/>
          <a:p>
            <a:fld id="{057F6C3A-6357-439E-8937-FFA84120EAD8}" type="slidenum">
              <a:rPr lang="en-US" smtClean="0"/>
              <a:pPr/>
              <a:t>37</a:t>
            </a:fld>
            <a:endParaRPr lang="en-US"/>
          </a:p>
        </p:txBody>
      </p:sp>
    </p:spTree>
    <p:extLst>
      <p:ext uri="{BB962C8B-B14F-4D97-AF65-F5344CB8AC3E}">
        <p14:creationId xmlns:p14="http://schemas.microsoft.com/office/powerpoint/2010/main" xmlns="" val="8740448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Randy Oliver advises that you can store excess mixture in the refrigerator.</a:t>
            </a:r>
            <a:r>
              <a:rPr lang="en-US" baseline="0" dirty="0" smtClean="0"/>
              <a:t>  However, he advises to</a:t>
            </a:r>
            <a:endParaRPr lang="en-US" dirty="0" smtClean="0"/>
          </a:p>
          <a:p>
            <a:endParaRPr lang="en-US" dirty="0" smtClean="0"/>
          </a:p>
          <a:p>
            <a:r>
              <a:rPr lang="en-US" i="1" dirty="0" smtClean="0"/>
              <a:t>not</a:t>
            </a:r>
            <a:r>
              <a:rPr lang="en-US" i="0" dirty="0" smtClean="0"/>
              <a:t> </a:t>
            </a:r>
            <a:r>
              <a:rPr lang="en-US" i="0" dirty="0"/>
              <a:t>store in the</a:t>
            </a:r>
            <a:r>
              <a:rPr lang="en-US" i="0" baseline="0" dirty="0"/>
              <a:t> ‘fridge if you have small children.  The mixture tastes like lemonade.  Always </a:t>
            </a:r>
            <a:r>
              <a:rPr lang="en-US" i="1" baseline="0" dirty="0"/>
              <a:t>label</a:t>
            </a:r>
            <a:r>
              <a:rPr lang="en-US" i="0" baseline="0" dirty="0"/>
              <a:t> the syrup as poison.  It will keep for several months.  Under warm storage, the acid causes a chemical reaction that turns the sugar into bee-toxic HMF.  I’m not sure whether it creates enough HMF to harm the bees when dribbled, but no need to find out.  Discard the solution if it discolors.</a:t>
            </a:r>
            <a:endParaRPr lang="en-US" dirty="0"/>
          </a:p>
        </p:txBody>
      </p:sp>
      <p:sp>
        <p:nvSpPr>
          <p:cNvPr id="4" name="Slide Number Placeholder 3"/>
          <p:cNvSpPr>
            <a:spLocks noGrp="1"/>
          </p:cNvSpPr>
          <p:nvPr>
            <p:ph type="sldNum" sz="quarter" idx="10"/>
          </p:nvPr>
        </p:nvSpPr>
        <p:spPr/>
        <p:txBody>
          <a:bodyPr/>
          <a:lstStyle/>
          <a:p>
            <a:fld id="{057F6C3A-6357-439E-8937-FFA84120EAD8}"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a:t>
            </a:r>
            <a:r>
              <a:rPr lang="en-US" baseline="0" dirty="0" smtClean="0"/>
              <a:t> have a 50 ml syringe that you are sucking it up and you are trickling 5-6 ml of product between each frame space.  You can practice by sucking up water in the syringe, and slowly releasing it in an empty hive until you get the material evenly distributed in an amount of 5-6 ml per frame space.  If your bees have a single story brood box, this is relatively simple.  If it is a double-stacked brood box, you will need to break apart the boxes to apply this material in each frame space.</a:t>
            </a:r>
          </a:p>
          <a:p>
            <a:endParaRPr lang="en-US" baseline="0" dirty="0" smtClean="0"/>
          </a:p>
          <a:p>
            <a:r>
              <a:rPr lang="en-US" baseline="0" dirty="0" smtClean="0"/>
              <a:t>Or you could follow this same approach with a pump sprayer.</a:t>
            </a:r>
            <a:endParaRPr lang="en-US" dirty="0"/>
          </a:p>
        </p:txBody>
      </p:sp>
      <p:sp>
        <p:nvSpPr>
          <p:cNvPr id="4" name="Slide Number Placeholder 3"/>
          <p:cNvSpPr>
            <a:spLocks noGrp="1"/>
          </p:cNvSpPr>
          <p:nvPr>
            <p:ph type="sldNum" sz="quarter" idx="10"/>
          </p:nvPr>
        </p:nvSpPr>
        <p:spPr/>
        <p:txBody>
          <a:bodyPr/>
          <a:lstStyle/>
          <a:p>
            <a:fld id="{057F6C3A-6357-439E-8937-FFA84120EAD8}"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Know your enemy</a:t>
            </a:r>
            <a:endParaRPr lang="en-US" dirty="0"/>
          </a:p>
        </p:txBody>
      </p:sp>
      <p:sp>
        <p:nvSpPr>
          <p:cNvPr id="4" name="Slide Number Placeholder 3"/>
          <p:cNvSpPr>
            <a:spLocks noGrp="1"/>
          </p:cNvSpPr>
          <p:nvPr>
            <p:ph type="sldNum" sz="quarter" idx="10"/>
          </p:nvPr>
        </p:nvSpPr>
        <p:spPr/>
        <p:txBody>
          <a:bodyPr/>
          <a:lstStyle/>
          <a:p>
            <a:fld id="{057F6C3A-6357-439E-8937-FFA84120EAD8}" type="slidenum">
              <a:rPr lang="en-US" smtClean="0"/>
              <a:pPr/>
              <a:t>4</a:t>
            </a:fld>
            <a:endParaRPr lang="en-US"/>
          </a:p>
        </p:txBody>
      </p:sp>
    </p:spTree>
    <p:extLst>
      <p:ext uri="{BB962C8B-B14F-4D97-AF65-F5344CB8AC3E}">
        <p14:creationId xmlns:p14="http://schemas.microsoft.com/office/powerpoint/2010/main" xmlns="" val="8673366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How</a:t>
            </a:r>
            <a:r>
              <a:rPr lang="en-US" baseline="0" dirty="0" smtClean="0"/>
              <a:t> much of this solution should you apply.</a:t>
            </a:r>
          </a:p>
          <a:p>
            <a:endParaRPr lang="en-US" baseline="0" dirty="0" smtClean="0"/>
          </a:p>
          <a:p>
            <a:r>
              <a:rPr lang="en-US" baseline="0" dirty="0" smtClean="0"/>
              <a:t>If you are treating 5 frame nuclei, 30 ml</a:t>
            </a:r>
          </a:p>
          <a:p>
            <a:r>
              <a:rPr lang="en-US" baseline="0" dirty="0" smtClean="0"/>
              <a:t>If you are treating a single deep box, 40 ml</a:t>
            </a:r>
          </a:p>
          <a:p>
            <a:r>
              <a:rPr lang="en-US" baseline="0" dirty="0" smtClean="0"/>
              <a:t>If you are treating a double deep box, 50 ml</a:t>
            </a:r>
            <a:endParaRPr lang="en-US" dirty="0"/>
          </a:p>
        </p:txBody>
      </p:sp>
      <p:sp>
        <p:nvSpPr>
          <p:cNvPr id="4" name="Slide Number Placeholder 3"/>
          <p:cNvSpPr>
            <a:spLocks noGrp="1"/>
          </p:cNvSpPr>
          <p:nvPr>
            <p:ph type="sldNum" sz="quarter" idx="10"/>
          </p:nvPr>
        </p:nvSpPr>
        <p:spPr/>
        <p:txBody>
          <a:bodyPr/>
          <a:lstStyle/>
          <a:p>
            <a:fld id="{057F6C3A-6357-439E-8937-FFA84120EAD8}" type="slidenum">
              <a:rPr lang="en-US" smtClean="0"/>
              <a:pPr/>
              <a:t>40</a:t>
            </a:fld>
            <a:endParaRPr lang="en-US"/>
          </a:p>
        </p:txBody>
      </p:sp>
    </p:spTree>
    <p:extLst>
      <p:ext uri="{BB962C8B-B14F-4D97-AF65-F5344CB8AC3E}">
        <p14:creationId xmlns:p14="http://schemas.microsoft.com/office/powerpoint/2010/main" xmlns="" val="35706405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a:t>
            </a:r>
            <a:r>
              <a:rPr lang="en-US" baseline="0" dirty="0"/>
              <a:t> Europeans recommend not applying more than 50 mL in total to a colony in fall.  </a:t>
            </a:r>
            <a:r>
              <a:rPr lang="en-US" baseline="0" dirty="0" smtClean="0"/>
              <a:t>Randy Oliver advises that </a:t>
            </a:r>
            <a:r>
              <a:rPr lang="en-US" baseline="0" dirty="0"/>
              <a:t>in California (with a short </a:t>
            </a:r>
            <a:r>
              <a:rPr lang="en-US" baseline="0" dirty="0" err="1"/>
              <a:t>broodless</a:t>
            </a:r>
            <a:r>
              <a:rPr lang="en-US" baseline="0" dirty="0"/>
              <a:t> period), </a:t>
            </a:r>
            <a:r>
              <a:rPr lang="en-US" baseline="0" dirty="0" smtClean="0"/>
              <a:t>they </a:t>
            </a:r>
            <a:r>
              <a:rPr lang="en-US" baseline="0" dirty="0"/>
              <a:t>apply 5 mL per seam, even if there are more than 10 seams of bees.  </a:t>
            </a:r>
            <a:r>
              <a:rPr lang="en-US" baseline="0" dirty="0" smtClean="0"/>
              <a:t>He has seen </a:t>
            </a:r>
            <a:r>
              <a:rPr lang="en-US" baseline="0" dirty="0"/>
              <a:t>no negative effect, </a:t>
            </a:r>
            <a:r>
              <a:rPr lang="en-US" baseline="0" dirty="0" smtClean="0"/>
              <a:t>but he cautions that </a:t>
            </a:r>
            <a:r>
              <a:rPr lang="en-US" baseline="0" dirty="0"/>
              <a:t>there may be one where winters are colder and longer.</a:t>
            </a:r>
            <a:endParaRPr lang="en-US" dirty="0"/>
          </a:p>
        </p:txBody>
      </p:sp>
      <p:sp>
        <p:nvSpPr>
          <p:cNvPr id="4" name="Slide Number Placeholder 3"/>
          <p:cNvSpPr>
            <a:spLocks noGrp="1"/>
          </p:cNvSpPr>
          <p:nvPr>
            <p:ph type="sldNum" sz="quarter" idx="10"/>
          </p:nvPr>
        </p:nvSpPr>
        <p:spPr/>
        <p:txBody>
          <a:bodyPr/>
          <a:lstStyle/>
          <a:p>
            <a:fld id="{DA9241FB-FDE2-4FF0-9897-158965366E5E}" type="slidenum">
              <a:rPr lang="en-US" smtClean="0">
                <a:solidFill>
                  <a:prstClr val="black"/>
                </a:solidFill>
              </a:rPr>
              <a:pPr/>
              <a:t>41</a:t>
            </a:fld>
            <a:endParaRPr lang="en-US">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Do not be tempted to utilize the approach</a:t>
            </a:r>
            <a:r>
              <a:rPr lang="en-US" baseline="0" dirty="0" smtClean="0"/>
              <a:t> that more is better.  I recall a presentation by Wendy Reed where she told a story that they had over-treated their hives with the “dribble” method.  And what is a dribble, really?  She said their poor hives had larvae literally crawling out of them.  Of course, those hives died.  Follow the manufacturers’ instructions!</a:t>
            </a:r>
            <a:endParaRPr lang="en-US" dirty="0"/>
          </a:p>
        </p:txBody>
      </p:sp>
      <p:sp>
        <p:nvSpPr>
          <p:cNvPr id="4" name="Slide Number Placeholder 3"/>
          <p:cNvSpPr>
            <a:spLocks noGrp="1"/>
          </p:cNvSpPr>
          <p:nvPr>
            <p:ph type="sldNum" sz="quarter" idx="10"/>
          </p:nvPr>
        </p:nvSpPr>
        <p:spPr/>
        <p:txBody>
          <a:bodyPr/>
          <a:lstStyle/>
          <a:p>
            <a:fld id="{DA9241FB-FDE2-4FF0-9897-158965366E5E}"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xmlns="" val="14765322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There</a:t>
            </a:r>
            <a:r>
              <a:rPr lang="en-US" baseline="0" dirty="0"/>
              <a:t> is always splashing—even though the solution is similar to lemon juice, you don’t want to get it into your eyes!</a:t>
            </a:r>
          </a:p>
          <a:p>
            <a:endParaRPr lang="en-US" dirty="0"/>
          </a:p>
        </p:txBody>
      </p:sp>
      <p:sp>
        <p:nvSpPr>
          <p:cNvPr id="4" name="Slide Number Placeholder 3"/>
          <p:cNvSpPr>
            <a:spLocks noGrp="1"/>
          </p:cNvSpPr>
          <p:nvPr>
            <p:ph type="sldNum" sz="quarter" idx="10"/>
          </p:nvPr>
        </p:nvSpPr>
        <p:spPr/>
        <p:txBody>
          <a:bodyPr/>
          <a:lstStyle/>
          <a:p>
            <a:fld id="{057F6C3A-6357-439E-8937-FFA84120EAD8}"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 can also apply oxalic acid by vaporization.</a:t>
            </a:r>
          </a:p>
          <a:p>
            <a:endParaRPr lang="en-US" dirty="0" smtClean="0"/>
          </a:p>
          <a:p>
            <a:r>
              <a:rPr lang="en-US" dirty="0" smtClean="0"/>
              <a:t>The top picture</a:t>
            </a:r>
            <a:r>
              <a:rPr lang="en-US" baseline="0" dirty="0" smtClean="0"/>
              <a:t> is a commercial operation, that most of you will likely never use.  </a:t>
            </a:r>
          </a:p>
          <a:p>
            <a:endParaRPr lang="en-US" baseline="0" dirty="0" smtClean="0"/>
          </a:p>
          <a:p>
            <a:r>
              <a:rPr lang="en-US" baseline="0" dirty="0" smtClean="0"/>
              <a:t>On the bottom, </a:t>
            </a:r>
            <a:r>
              <a:rPr lang="en-US" dirty="0" smtClean="0"/>
              <a:t>is a vaporizer that has a chamber you put the material in.  It has electrical connections you hook</a:t>
            </a:r>
            <a:r>
              <a:rPr lang="en-US" baseline="0" dirty="0" smtClean="0"/>
              <a:t> to a 12-volt battery and it sublimates that material and fumes up into the colony.  The vaporization creates tiny crystals that evenly distribute throughout the hive.</a:t>
            </a:r>
            <a:endParaRPr lang="en-US" dirty="0"/>
          </a:p>
        </p:txBody>
      </p:sp>
      <p:sp>
        <p:nvSpPr>
          <p:cNvPr id="4" name="Slide Number Placeholder 3"/>
          <p:cNvSpPr>
            <a:spLocks noGrp="1"/>
          </p:cNvSpPr>
          <p:nvPr>
            <p:ph type="sldNum" sz="quarter" idx="10"/>
          </p:nvPr>
        </p:nvSpPr>
        <p:spPr/>
        <p:txBody>
          <a:bodyPr/>
          <a:lstStyle/>
          <a:p>
            <a:fld id="{057F6C3A-6357-439E-8937-FFA84120EAD8}" type="slidenum">
              <a:rPr lang="en-US" smtClean="0"/>
              <a:pPr/>
              <a:t>44</a:t>
            </a:fld>
            <a:endParaRPr lang="en-US"/>
          </a:p>
        </p:txBody>
      </p:sp>
    </p:spTree>
    <p:extLst>
      <p:ext uri="{BB962C8B-B14F-4D97-AF65-F5344CB8AC3E}">
        <p14:creationId xmlns:p14="http://schemas.microsoft.com/office/powerpoint/2010/main" xmlns="" val="39323307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you are going to sublimate, or vaporize your oxalic acid application, you want to use 1 gram for singles, and 2 grams for doubles.</a:t>
            </a:r>
          </a:p>
          <a:p>
            <a:r>
              <a:rPr lang="en-US" dirty="0" smtClean="0"/>
              <a:t>~If</a:t>
            </a:r>
            <a:r>
              <a:rPr lang="en-US" baseline="0" dirty="0" smtClean="0"/>
              <a:t> you don’t have a scale, you will use about ¼ teaspoon for a single, and ½ teaspoon for doubles.</a:t>
            </a:r>
          </a:p>
          <a:p>
            <a:r>
              <a:rPr lang="en-US" baseline="0" dirty="0" smtClean="0"/>
              <a:t>~You want to seal the entrances while treating and for 15 minutes post-treatment.</a:t>
            </a:r>
          </a:p>
          <a:p>
            <a:r>
              <a:rPr lang="en-US" baseline="0" dirty="0" smtClean="0"/>
              <a:t>~You need to allow 2 ½ minutes for the treatment to evaporate, and be sure to disconnect the power after that time.</a:t>
            </a:r>
          </a:p>
          <a:p>
            <a:r>
              <a:rPr lang="en-US" baseline="0" dirty="0" smtClean="0"/>
              <a:t>~You need to then remove your evaporator, let it cool a little bit, and then you can do final cooling by dipping it in a pail of water.  (I, personally, am uncomfortable dipping my vaporizers in a pail of water.  The connections would be submerged.  I just wait for it to complete cooling.) You want to make sure it is thoroughly cool before adding new material because if you bring it out, and it is hot, and you add new material to it, it will sublimate right at your face.</a:t>
            </a:r>
            <a:endParaRPr lang="en-US" dirty="0"/>
          </a:p>
        </p:txBody>
      </p:sp>
      <p:sp>
        <p:nvSpPr>
          <p:cNvPr id="4" name="Slide Number Placeholder 3"/>
          <p:cNvSpPr>
            <a:spLocks noGrp="1"/>
          </p:cNvSpPr>
          <p:nvPr>
            <p:ph type="sldNum" sz="quarter" idx="10"/>
          </p:nvPr>
        </p:nvSpPr>
        <p:spPr/>
        <p:txBody>
          <a:bodyPr/>
          <a:lstStyle/>
          <a:p>
            <a:fld id="{057F6C3A-6357-439E-8937-FFA84120EAD8}" type="slidenum">
              <a:rPr lang="en-US" smtClean="0"/>
              <a:pPr/>
              <a:t>45</a:t>
            </a:fld>
            <a:endParaRPr lang="en-US"/>
          </a:p>
        </p:txBody>
      </p:sp>
    </p:spTree>
    <p:extLst>
      <p:ext uri="{BB962C8B-B14F-4D97-AF65-F5344CB8AC3E}">
        <p14:creationId xmlns:p14="http://schemas.microsoft.com/office/powerpoint/2010/main" xmlns="" val="27834006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a:t>
            </a:r>
            <a:r>
              <a:rPr lang="en-US" baseline="0" dirty="0" smtClean="0"/>
              <a:t> will need these tools to utilize the vaporization method of oxalic acid application.  I use my garden wagon to haul it all around.  I also utilize an old solid bottom board to stop the hot applicator from melting the plastic base I have in the wagon.  You will need a fully charged 12-volt battery for the sublimation.  You will also need some old rags</a:t>
            </a:r>
          </a:p>
          <a:p>
            <a:r>
              <a:rPr lang="en-US" baseline="0" dirty="0" smtClean="0"/>
              <a:t>~Place the oxalic crystals in a COLD vaporizing tool.  Insert the tool into the hive.  You will probably have to take out the entrance reducer to fit the vaporizing tool into the hive.  Chase as many bees as you can into the hive with your smoker.  Fill all openings with the old rags.  Do not waste your time on this method if you have screened bottom boards (unless it is a Freeman bottom board, then just insert the tray).  Hook the vaporizing tool up to the car battery and wait.  Online instructions said 2.5 minutes.  My experience is it takes more like 5-7 minutes.  Disconnect the vaporizer from the car battery.  Wait 15 minutes before removing the rags, and the somewhat cooler tool.  Wait for tool to cool completely before adding more acid for treating the next hive.</a:t>
            </a:r>
            <a:endParaRPr lang="en-US" dirty="0"/>
          </a:p>
        </p:txBody>
      </p:sp>
      <p:sp>
        <p:nvSpPr>
          <p:cNvPr id="4" name="Slide Number Placeholder 3"/>
          <p:cNvSpPr>
            <a:spLocks noGrp="1"/>
          </p:cNvSpPr>
          <p:nvPr>
            <p:ph type="sldNum" sz="quarter" idx="10"/>
          </p:nvPr>
        </p:nvSpPr>
        <p:spPr/>
        <p:txBody>
          <a:bodyPr/>
          <a:lstStyle/>
          <a:p>
            <a:fld id="{057F6C3A-6357-439E-8937-FFA84120EAD8}" type="slidenum">
              <a:rPr lang="en-US" smtClean="0"/>
              <a:pPr/>
              <a:t>46</a:t>
            </a:fld>
            <a:endParaRPr lang="en-US"/>
          </a:p>
        </p:txBody>
      </p:sp>
    </p:spTree>
    <p:extLst>
      <p:ext uri="{BB962C8B-B14F-4D97-AF65-F5344CB8AC3E}">
        <p14:creationId xmlns:p14="http://schemas.microsoft.com/office/powerpoint/2010/main" xmlns="" val="1382658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But</a:t>
            </a:r>
            <a:r>
              <a:rPr lang="en-US" baseline="0" dirty="0" smtClean="0"/>
              <a:t> make sure………ALWAYS…………..that you  use your respirator when utilizing the vaporization method.  Oxalic acid fumes are dangerous when inhaled.  Make sure you are upwind of any potential fumes, and wearing protective gear.</a:t>
            </a:r>
            <a:endParaRPr lang="en-US" dirty="0"/>
          </a:p>
        </p:txBody>
      </p:sp>
      <p:sp>
        <p:nvSpPr>
          <p:cNvPr id="4" name="Slide Number Placeholder 3"/>
          <p:cNvSpPr>
            <a:spLocks noGrp="1"/>
          </p:cNvSpPr>
          <p:nvPr>
            <p:ph type="sldNum" sz="quarter" idx="10"/>
          </p:nvPr>
        </p:nvSpPr>
        <p:spPr/>
        <p:txBody>
          <a:bodyPr/>
          <a:lstStyle/>
          <a:p>
            <a:fld id="{057F6C3A-6357-439E-8937-FFA84120EAD8}" type="slidenum">
              <a:rPr lang="en-US" smtClean="0"/>
              <a:pPr/>
              <a:t>47</a:t>
            </a:fld>
            <a:endParaRPr lang="en-US"/>
          </a:p>
        </p:txBody>
      </p:sp>
    </p:spTree>
    <p:extLst>
      <p:ext uri="{BB962C8B-B14F-4D97-AF65-F5344CB8AC3E}">
        <p14:creationId xmlns:p14="http://schemas.microsoft.com/office/powerpoint/2010/main" xmlns="" val="27033208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57F6C3A-6357-439E-8937-FFA84120EAD8}"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ancient Chinese warrior Sun</a:t>
            </a:r>
            <a:r>
              <a:rPr lang="en-US" baseline="0" dirty="0" smtClean="0"/>
              <a:t> Tzu taught his men to “know your enemy” before going into battle.  For if you don’t know your enemy, you will succumb in every battle.</a:t>
            </a:r>
            <a:r>
              <a:rPr lang="en-US" i="0" baseline="0" dirty="0" smtClean="0"/>
              <a:t>  Well, we are going to battle these </a:t>
            </a:r>
            <a:r>
              <a:rPr lang="en-US" i="0" baseline="0" dirty="0" err="1" smtClean="0"/>
              <a:t>varroa</a:t>
            </a:r>
            <a:r>
              <a:rPr lang="en-US" i="0" baseline="0" dirty="0" smtClean="0"/>
              <a:t>.</a:t>
            </a:r>
            <a:endParaRPr lang="en-US" dirty="0"/>
          </a:p>
        </p:txBody>
      </p:sp>
      <p:sp>
        <p:nvSpPr>
          <p:cNvPr id="4" name="Slide Number Placeholder 3"/>
          <p:cNvSpPr>
            <a:spLocks noGrp="1"/>
          </p:cNvSpPr>
          <p:nvPr>
            <p:ph type="sldNum" sz="quarter" idx="10"/>
          </p:nvPr>
        </p:nvSpPr>
        <p:spPr/>
        <p:txBody>
          <a:bodyPr/>
          <a:lstStyle/>
          <a:p>
            <a:fld id="{057F6C3A-6357-439E-8937-FFA84120EAD8}" type="slidenum">
              <a:rPr lang="en-US" smtClean="0"/>
              <a:pPr/>
              <a:t>5</a:t>
            </a:fld>
            <a:endParaRPr lang="en-US"/>
          </a:p>
        </p:txBody>
      </p:sp>
    </p:spTree>
    <p:extLst>
      <p:ext uri="{BB962C8B-B14F-4D97-AF65-F5344CB8AC3E}">
        <p14:creationId xmlns:p14="http://schemas.microsoft.com/office/powerpoint/2010/main" xmlns="" val="3185428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Slide Image Placeholder 1"/>
          <p:cNvSpPr>
            <a:spLocks noGrp="1" noRot="1" noChangeAspect="1" noTextEdit="1"/>
          </p:cNvSpPr>
          <p:nvPr>
            <p:ph type="sldImg"/>
          </p:nvPr>
        </p:nvSpPr>
        <p:spPr>
          <a:xfrm>
            <a:off x="1190625" y="704850"/>
            <a:ext cx="4565650" cy="3424238"/>
          </a:xfrm>
        </p:spPr>
      </p:sp>
      <p:sp>
        <p:nvSpPr>
          <p:cNvPr id="394243" name="Notes Placeholder 2"/>
          <p:cNvSpPr>
            <a:spLocks noGrp="1"/>
          </p:cNvSpPr>
          <p:nvPr>
            <p:ph type="body" idx="1"/>
          </p:nvPr>
        </p:nvSpPr>
        <p:spPr>
          <a:noFill/>
          <a:ln/>
        </p:spPr>
        <p:txBody>
          <a:bodyPr/>
          <a:lstStyle/>
          <a:p>
            <a:r>
              <a:rPr lang="en-US" dirty="0"/>
              <a:t>This photo is from one of </a:t>
            </a:r>
            <a:r>
              <a:rPr lang="en-US" dirty="0" smtClean="0"/>
              <a:t>Randy Oliver’s </a:t>
            </a:r>
            <a:r>
              <a:rPr lang="en-US" dirty="0"/>
              <a:t>first oxalic dribbles.  You don’t ever want to see this many mites!</a:t>
            </a:r>
          </a:p>
        </p:txBody>
      </p:sp>
      <p:sp>
        <p:nvSpPr>
          <p:cNvPr id="394244" name="Slide Number Placeholder 3"/>
          <p:cNvSpPr>
            <a:spLocks noGrp="1"/>
          </p:cNvSpPr>
          <p:nvPr>
            <p:ph type="sldNum" sz="quarter"/>
          </p:nvPr>
        </p:nvSpPr>
        <p:spPr>
          <a:xfrm>
            <a:off x="3970557" y="8829820"/>
            <a:ext cx="3038412" cy="465114"/>
          </a:xfrm>
          <a:noFill/>
        </p:spPr>
        <p:txBody>
          <a:bodyPr/>
          <a:lstStyle/>
          <a:p>
            <a:fld id="{0EB72C7D-EEEF-4FB7-8A58-5A248274BC65}" type="slidenum">
              <a:rPr lang="en-US">
                <a:solidFill>
                  <a:srgbClr val="FFFFFF"/>
                </a:solidFill>
              </a:rPr>
              <a:pPr/>
              <a:t>50</a:t>
            </a:fld>
            <a:endParaRPr lang="en-US">
              <a:solidFill>
                <a:srgbClr val="FFFFFF"/>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Several studies, as well as my own experience, shows no noticeable</a:t>
            </a:r>
            <a:r>
              <a:rPr lang="en-US" baseline="0" dirty="0"/>
              <a:t> negative effect upon queens, even new queens in </a:t>
            </a:r>
            <a:r>
              <a:rPr lang="en-US" baseline="0" dirty="0" err="1"/>
              <a:t>nucs</a:t>
            </a:r>
            <a:r>
              <a:rPr lang="en-US" baseline="0" dirty="0"/>
              <a:t>.</a:t>
            </a:r>
            <a:endParaRPr lang="en-US" dirty="0"/>
          </a:p>
        </p:txBody>
      </p:sp>
      <p:sp>
        <p:nvSpPr>
          <p:cNvPr id="4" name="Slide Number Placeholder 3"/>
          <p:cNvSpPr>
            <a:spLocks noGrp="1"/>
          </p:cNvSpPr>
          <p:nvPr>
            <p:ph type="sldNum" sz="quarter" idx="10"/>
          </p:nvPr>
        </p:nvSpPr>
        <p:spPr/>
        <p:txBody>
          <a:bodyPr/>
          <a:lstStyle/>
          <a:p>
            <a:fld id="{057F6C3A-6357-439E-8937-FFA84120EAD8}"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method has pros and cons.</a:t>
            </a:r>
          </a:p>
        </p:txBody>
      </p:sp>
      <p:sp>
        <p:nvSpPr>
          <p:cNvPr id="4" name="Slide Number Placeholder 3"/>
          <p:cNvSpPr>
            <a:spLocks noGrp="1"/>
          </p:cNvSpPr>
          <p:nvPr>
            <p:ph type="sldNum" sz="quarter" idx="10"/>
          </p:nvPr>
        </p:nvSpPr>
        <p:spPr/>
        <p:txBody>
          <a:bodyPr/>
          <a:lstStyle/>
          <a:p>
            <a:fld id="{057F6C3A-6357-439E-8937-FFA84120EAD8}" type="slidenum">
              <a:rPr lang="en-US" smtClean="0"/>
              <a:pPr/>
              <a:t>52</a:t>
            </a:fld>
            <a:endParaRPr lang="en-US"/>
          </a:p>
        </p:txBody>
      </p:sp>
    </p:spTree>
    <p:extLst>
      <p:ext uri="{BB962C8B-B14F-4D97-AF65-F5344CB8AC3E}">
        <p14:creationId xmlns:p14="http://schemas.microsoft.com/office/powerpoint/2010/main" xmlns="" val="19435217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Rotate your treatments.  It is imperative that you don’t use</a:t>
            </a:r>
            <a:r>
              <a:rPr lang="en-US" baseline="0" dirty="0" smtClean="0"/>
              <a:t> one exclusive form of treatment, which will only breed resistant mites.</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here is your enemy.  The </a:t>
            </a:r>
            <a:r>
              <a:rPr lang="en-US" dirty="0" err="1" smtClean="0"/>
              <a:t>Varroa</a:t>
            </a:r>
            <a:r>
              <a:rPr lang="en-US" baseline="0" dirty="0" smtClean="0"/>
              <a:t> Destructor. Wikipedia tells us that the </a:t>
            </a:r>
            <a:r>
              <a:rPr lang="en-US" baseline="0" dirty="0" err="1" smtClean="0"/>
              <a:t>varroa</a:t>
            </a:r>
            <a:r>
              <a:rPr lang="en-US" baseline="0" dirty="0" smtClean="0"/>
              <a:t> destructor is a mite that is an external parasitic mite that attacks the honeybees </a:t>
            </a:r>
            <a:r>
              <a:rPr lang="en-US" baseline="0" dirty="0" err="1" smtClean="0"/>
              <a:t>Apsi</a:t>
            </a:r>
            <a:r>
              <a:rPr lang="en-US" baseline="0" dirty="0" smtClean="0"/>
              <a:t> </a:t>
            </a:r>
            <a:r>
              <a:rPr lang="en-US" baseline="0" dirty="0" err="1" smtClean="0"/>
              <a:t>cerana</a:t>
            </a:r>
            <a:r>
              <a:rPr lang="en-US" baseline="0" dirty="0" smtClean="0"/>
              <a:t> and Apis </a:t>
            </a:r>
            <a:r>
              <a:rPr lang="en-US" baseline="0" dirty="0" err="1" smtClean="0"/>
              <a:t>mellifera</a:t>
            </a:r>
            <a:r>
              <a:rPr lang="en-US" baseline="0" dirty="0" smtClean="0"/>
              <a:t>.  The disease caused by the mites is called varroosis.  </a:t>
            </a:r>
          </a:p>
          <a:p>
            <a:endParaRPr lang="en-US" baseline="0" dirty="0" smtClean="0"/>
          </a:p>
          <a:p>
            <a:r>
              <a:rPr lang="en-US" baseline="0" dirty="0" smtClean="0"/>
              <a:t>`This mite was first detected in the U.S. in 1987.  </a:t>
            </a:r>
          </a:p>
          <a:p>
            <a:r>
              <a:rPr lang="en-US" baseline="0" dirty="0" smtClean="0"/>
              <a:t>`It is an obligate parasite of the honeybee.  This means that the </a:t>
            </a:r>
            <a:r>
              <a:rPr lang="en-US" baseline="0" dirty="0" err="1" smtClean="0"/>
              <a:t>varroa</a:t>
            </a:r>
            <a:r>
              <a:rPr lang="en-US" baseline="0" dirty="0" smtClean="0"/>
              <a:t> mite cannot complete its life-cycle without exploiting a suitable host.  This particular parasite cannot live on wasps or yellow jackets, or even leafcutter bees or bumble bees.  It can only live and reproduce on the Asian honeybee and the European honeybee.</a:t>
            </a:r>
          </a:p>
          <a:p>
            <a:r>
              <a:rPr lang="en-US" baseline="0" dirty="0" smtClean="0"/>
              <a:t>`It feeds on both adult and brood bees.</a:t>
            </a:r>
          </a:p>
          <a:p>
            <a:r>
              <a:rPr lang="en-US" baseline="0" dirty="0" smtClean="0"/>
              <a:t>`It is considered a major contributor to colony collapse disorder (CCD).</a:t>
            </a:r>
          </a:p>
          <a:p>
            <a:r>
              <a:rPr lang="en-US" baseline="0" dirty="0" smtClean="0"/>
              <a:t>`At less than 2mm in diameter, it is still a relatively large parasite when compared to the size of its host.</a:t>
            </a:r>
          </a:p>
          <a:p>
            <a:endParaRPr lang="en-US" baseline="0" dirty="0" smtClean="0"/>
          </a:p>
          <a:p>
            <a:r>
              <a:rPr lang="en-US" baseline="0" dirty="0" smtClean="0"/>
              <a:t>Don’t underestimate this small little mite; in the honeybee industry, the </a:t>
            </a:r>
            <a:r>
              <a:rPr lang="en-US" baseline="0" dirty="0" err="1" smtClean="0"/>
              <a:t>varroa</a:t>
            </a:r>
            <a:r>
              <a:rPr lang="en-US" baseline="0" dirty="0" smtClean="0"/>
              <a:t> destructor is your………</a:t>
            </a:r>
            <a:endParaRPr lang="en-US" dirty="0"/>
          </a:p>
        </p:txBody>
      </p:sp>
      <p:sp>
        <p:nvSpPr>
          <p:cNvPr id="4" name="Slide Number Placeholder 3"/>
          <p:cNvSpPr>
            <a:spLocks noGrp="1"/>
          </p:cNvSpPr>
          <p:nvPr>
            <p:ph type="sldNum" sz="quarter" idx="10"/>
          </p:nvPr>
        </p:nvSpPr>
        <p:spPr/>
        <p:txBody>
          <a:bodyPr/>
          <a:lstStyle/>
          <a:p>
            <a:fld id="{057F6C3A-6357-439E-8937-FFA84120EAD8}" type="slidenum">
              <a:rPr lang="en-US" smtClean="0"/>
              <a:pPr/>
              <a:t>6</a:t>
            </a:fld>
            <a:endParaRPr lang="en-US"/>
          </a:p>
        </p:txBody>
      </p:sp>
    </p:spTree>
    <p:extLst>
      <p:ext uri="{BB962C8B-B14F-4D97-AF65-F5344CB8AC3E}">
        <p14:creationId xmlns:p14="http://schemas.microsoft.com/office/powerpoint/2010/main" xmlns="" val="1382163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~Public Enemy</a:t>
            </a:r>
          </a:p>
          <a:p>
            <a:r>
              <a:rPr lang="en-US" dirty="0" smtClean="0"/>
              <a:t>~Number 1</a:t>
            </a:r>
            <a:endParaRPr lang="en-US" dirty="0"/>
          </a:p>
        </p:txBody>
      </p:sp>
      <p:sp>
        <p:nvSpPr>
          <p:cNvPr id="4" name="Slide Number Placeholder 3"/>
          <p:cNvSpPr>
            <a:spLocks noGrp="1"/>
          </p:cNvSpPr>
          <p:nvPr>
            <p:ph type="sldNum" sz="quarter" idx="10"/>
          </p:nvPr>
        </p:nvSpPr>
        <p:spPr/>
        <p:txBody>
          <a:bodyPr/>
          <a:lstStyle/>
          <a:p>
            <a:fld id="{057F6C3A-6357-439E-8937-FFA84120EAD8}" type="slidenum">
              <a:rPr lang="en-US" smtClean="0"/>
              <a:pPr/>
              <a:t>7</a:t>
            </a:fld>
            <a:endParaRPr lang="en-US"/>
          </a:p>
        </p:txBody>
      </p:sp>
    </p:spTree>
    <p:extLst>
      <p:ext uri="{BB962C8B-B14F-4D97-AF65-F5344CB8AC3E}">
        <p14:creationId xmlns:p14="http://schemas.microsoft.com/office/powerpoint/2010/main" xmlns="" val="3345021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~Any</a:t>
            </a:r>
            <a:r>
              <a:rPr lang="en-US" baseline="0" dirty="0" smtClean="0"/>
              <a:t> guess as to how many </a:t>
            </a:r>
            <a:r>
              <a:rPr lang="en-US" baseline="0" dirty="0" err="1" smtClean="0"/>
              <a:t>varroa</a:t>
            </a:r>
            <a:r>
              <a:rPr lang="en-US" baseline="0" dirty="0" smtClean="0"/>
              <a:t> are on this white board?  A lot of this is was pieces of wax, so it may not be as many as it seems, but I counted 132 </a:t>
            </a:r>
            <a:r>
              <a:rPr lang="en-US" baseline="0" dirty="0" err="1" smtClean="0"/>
              <a:t>varroa</a:t>
            </a:r>
            <a:r>
              <a:rPr lang="en-US" baseline="0" dirty="0" smtClean="0"/>
              <a:t> on this sample.</a:t>
            </a:r>
          </a:p>
          <a:p>
            <a:r>
              <a:rPr lang="en-US" baseline="0" dirty="0" smtClean="0"/>
              <a:t>~This is what </a:t>
            </a:r>
            <a:r>
              <a:rPr lang="en-US" baseline="0" dirty="0" err="1" smtClean="0"/>
              <a:t>varroa</a:t>
            </a:r>
            <a:r>
              <a:rPr lang="en-US" baseline="0" dirty="0" smtClean="0"/>
              <a:t> looks  like on a bee.  We can see 5 sucking the </a:t>
            </a:r>
            <a:r>
              <a:rPr lang="en-US" baseline="0" dirty="0" err="1" smtClean="0"/>
              <a:t>hemoglyph</a:t>
            </a:r>
            <a:r>
              <a:rPr lang="en-US" baseline="0" dirty="0" smtClean="0"/>
              <a:t> from this bee.</a:t>
            </a:r>
          </a:p>
          <a:p>
            <a:r>
              <a:rPr lang="en-US" baseline="0" dirty="0" smtClean="0"/>
              <a:t>~Here is a close up of your nemesis.  The </a:t>
            </a:r>
            <a:r>
              <a:rPr lang="en-US" baseline="0" dirty="0" err="1" smtClean="0"/>
              <a:t>varroa</a:t>
            </a:r>
            <a:r>
              <a:rPr lang="en-US" baseline="0" dirty="0" smtClean="0"/>
              <a:t> mite.</a:t>
            </a:r>
            <a:endParaRPr lang="en-US" dirty="0"/>
          </a:p>
        </p:txBody>
      </p:sp>
      <p:sp>
        <p:nvSpPr>
          <p:cNvPr id="4" name="Slide Number Placeholder 3"/>
          <p:cNvSpPr>
            <a:spLocks noGrp="1"/>
          </p:cNvSpPr>
          <p:nvPr>
            <p:ph type="sldNum" sz="quarter" idx="10"/>
          </p:nvPr>
        </p:nvSpPr>
        <p:spPr/>
        <p:txBody>
          <a:bodyPr/>
          <a:lstStyle/>
          <a:p>
            <a:fld id="{057F6C3A-6357-439E-8937-FFA84120EAD8}"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a:t>
            </a:r>
            <a:r>
              <a:rPr lang="en-US" baseline="0" dirty="0" smtClean="0"/>
              <a:t> is disheartening to see these relatively large parasites sucking the life out of honeybees, which we love so much.  And this all begins even before the bees have a chance at life.</a:t>
            </a:r>
          </a:p>
          <a:p>
            <a:endParaRPr lang="en-US" baseline="0" dirty="0" smtClean="0"/>
          </a:p>
          <a:p>
            <a:r>
              <a:rPr lang="en-US" baseline="0" dirty="0" smtClean="0"/>
              <a:t>Managing </a:t>
            </a:r>
            <a:r>
              <a:rPr lang="en-US" baseline="0" dirty="0" err="1" smtClean="0"/>
              <a:t>varroa</a:t>
            </a:r>
            <a:r>
              <a:rPr lang="en-US" baseline="0" dirty="0" smtClean="0"/>
              <a:t> is particularly difficult because of the similarities between the host and the parasite.  You are not trying to kill a tick that is on a dog, which would be an arthropod on a mammal.  You are trying to kill a bug, that is on a bug. What we must find are ways to suppress </a:t>
            </a:r>
            <a:r>
              <a:rPr lang="en-US" baseline="0" dirty="0" err="1" smtClean="0"/>
              <a:t>varroa</a:t>
            </a:r>
            <a:r>
              <a:rPr lang="en-US" baseline="0" dirty="0" smtClean="0"/>
              <a:t> without damaging the host.  It is an especially difficult problem, that has demanded creative solutions to address it.</a:t>
            </a:r>
          </a:p>
          <a:p>
            <a:endParaRPr lang="en-US" baseline="0" dirty="0" smtClean="0"/>
          </a:p>
          <a:p>
            <a:r>
              <a:rPr lang="en-US" baseline="0" dirty="0" smtClean="0"/>
              <a:t>When the </a:t>
            </a:r>
            <a:r>
              <a:rPr lang="en-US" baseline="0" dirty="0" err="1" smtClean="0"/>
              <a:t>varroa</a:t>
            </a:r>
            <a:r>
              <a:rPr lang="en-US" baseline="0" dirty="0" smtClean="0"/>
              <a:t> population gets high enough, you will see deformed bees emerging that are not capable of contributing to colony life.</a:t>
            </a:r>
          </a:p>
          <a:p>
            <a:endParaRPr lang="en-US" baseline="0" dirty="0" smtClean="0"/>
          </a:p>
          <a:p>
            <a:r>
              <a:rPr lang="en-US" dirty="0" smtClean="0"/>
              <a:t>~Here</a:t>
            </a:r>
            <a:r>
              <a:rPr lang="en-US" baseline="0" dirty="0" smtClean="0"/>
              <a:t> is an example of a bee with deformed wings.  Obviously, it can never forage or fully contribute.</a:t>
            </a:r>
          </a:p>
          <a:p>
            <a:endParaRPr lang="en-US" baseline="0" dirty="0" smtClean="0"/>
          </a:p>
          <a:p>
            <a:r>
              <a:rPr lang="en-US" baseline="0" dirty="0" smtClean="0"/>
              <a:t>It is not common to see </a:t>
            </a:r>
            <a:r>
              <a:rPr lang="en-US" baseline="0" dirty="0" err="1" smtClean="0"/>
              <a:t>varroa</a:t>
            </a:r>
            <a:r>
              <a:rPr lang="en-US" baseline="0" dirty="0" smtClean="0"/>
              <a:t> on the bees in your hive.  Check out this bee with the deformed wings.  I cannot see any mites on her, but I am confident there are some.</a:t>
            </a:r>
            <a:endParaRPr lang="en-US" dirty="0" smtClean="0"/>
          </a:p>
        </p:txBody>
      </p:sp>
      <p:sp>
        <p:nvSpPr>
          <p:cNvPr id="4" name="Slide Number Placeholder 3"/>
          <p:cNvSpPr>
            <a:spLocks noGrp="1"/>
          </p:cNvSpPr>
          <p:nvPr>
            <p:ph type="sldNum" sz="quarter" idx="10"/>
          </p:nvPr>
        </p:nvSpPr>
        <p:spPr/>
        <p:txBody>
          <a:bodyPr/>
          <a:lstStyle/>
          <a:p>
            <a:fld id="{057F6C3A-6357-439E-8937-FFA84120EAD8}" type="slidenum">
              <a:rPr lang="en-US" smtClean="0"/>
              <a:pPr/>
              <a:t>9</a:t>
            </a:fld>
            <a:endParaRPr lang="en-US"/>
          </a:p>
        </p:txBody>
      </p:sp>
    </p:spTree>
    <p:extLst>
      <p:ext uri="{BB962C8B-B14F-4D97-AF65-F5344CB8AC3E}">
        <p14:creationId xmlns:p14="http://schemas.microsoft.com/office/powerpoint/2010/main" xmlns="" val="2950276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508" y="2129984"/>
            <a:ext cx="7773120" cy="1470394"/>
          </a:xfrm>
        </p:spPr>
        <p:txBody>
          <a:bodyPr/>
          <a:lstStyle/>
          <a:p>
            <a:r>
              <a:rPr lang="en-US"/>
              <a:t>Click to edit Master title style</a:t>
            </a:r>
          </a:p>
        </p:txBody>
      </p:sp>
      <p:sp>
        <p:nvSpPr>
          <p:cNvPr id="3" name="Subtitle 2"/>
          <p:cNvSpPr>
            <a:spLocks noGrp="1"/>
          </p:cNvSpPr>
          <p:nvPr>
            <p:ph type="subTitle" idx="1"/>
          </p:nvPr>
        </p:nvSpPr>
        <p:spPr>
          <a:xfrm>
            <a:off x="1372321" y="3885603"/>
            <a:ext cx="6400800" cy="1752664"/>
          </a:xfrm>
        </p:spPr>
        <p:txBody>
          <a:bodyPr/>
          <a:lstStyle>
            <a:lvl1pPr marL="0" indent="0" algn="ctr">
              <a:buNone/>
              <a:defRPr/>
            </a:lvl1pPr>
            <a:lvl2pPr marL="405458" indent="0" algn="ctr">
              <a:buNone/>
              <a:defRPr/>
            </a:lvl2pPr>
            <a:lvl3pPr marL="810907" indent="0" algn="ctr">
              <a:buNone/>
              <a:defRPr/>
            </a:lvl3pPr>
            <a:lvl4pPr marL="1216378" indent="0" algn="ctr">
              <a:buNone/>
              <a:defRPr/>
            </a:lvl4pPr>
            <a:lvl5pPr marL="1621834" indent="0" algn="ctr">
              <a:buNone/>
              <a:defRPr/>
            </a:lvl5pPr>
            <a:lvl6pPr marL="2027275" indent="0" algn="ctr">
              <a:buNone/>
              <a:defRPr/>
            </a:lvl6pPr>
            <a:lvl7pPr marL="2432751" indent="0" algn="ctr">
              <a:buNone/>
              <a:defRPr/>
            </a:lvl7pPr>
            <a:lvl8pPr marL="2838202" indent="0" algn="ctr">
              <a:buNone/>
              <a:defRPr/>
            </a:lvl8pPr>
            <a:lvl9pPr marL="3243662" indent="0" algn="ctr">
              <a:buNone/>
              <a:defRPr/>
            </a:lvl9pPr>
          </a:lstStyle>
          <a:p>
            <a:r>
              <a:rPr lang="en-US"/>
              <a:t>Click to edit Master subtitle style</a:t>
            </a:r>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36FD047B-4D9D-4E68-A81D-E863EF551D7A}" type="slidenum">
              <a:rPr lang="en-US"/>
              <a:pPr>
                <a:defRPr/>
              </a:pPr>
              <a:t>‹#›</a:t>
            </a:fld>
            <a:endParaRPr lang="en-US"/>
          </a:p>
        </p:txBody>
      </p:sp>
    </p:spTree>
    <p:extLst>
      <p:ext uri="{BB962C8B-B14F-4D97-AF65-F5344CB8AC3E}">
        <p14:creationId xmlns:p14="http://schemas.microsoft.com/office/powerpoint/2010/main" xmlns="" val="3061010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58B308F5-C3BF-4F38-89DA-89F953D82484}" type="slidenum">
              <a:rPr lang="en-US"/>
              <a:pPr>
                <a:defRPr/>
              </a:pPr>
              <a:t>‹#›</a:t>
            </a:fld>
            <a:endParaRPr lang="en-US"/>
          </a:p>
        </p:txBody>
      </p:sp>
    </p:spTree>
    <p:extLst>
      <p:ext uri="{BB962C8B-B14F-4D97-AF65-F5344CB8AC3E}">
        <p14:creationId xmlns:p14="http://schemas.microsoft.com/office/powerpoint/2010/main" xmlns="" val="42678350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1191" y="273702"/>
            <a:ext cx="2054880" cy="584845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6481" y="273702"/>
            <a:ext cx="6026400" cy="584845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89F3594D-0A93-4505-9EB0-841F6EF4D52B}" type="slidenum">
              <a:rPr lang="en-US"/>
              <a:pPr>
                <a:defRPr/>
              </a:pPr>
              <a:t>‹#›</a:t>
            </a:fld>
            <a:endParaRPr lang="en-US"/>
          </a:p>
        </p:txBody>
      </p:sp>
    </p:spTree>
    <p:extLst>
      <p:ext uri="{BB962C8B-B14F-4D97-AF65-F5344CB8AC3E}">
        <p14:creationId xmlns:p14="http://schemas.microsoft.com/office/powerpoint/2010/main" xmlns="" val="26206376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6480" y="273629"/>
            <a:ext cx="8219520" cy="1136280"/>
          </a:xfrm>
        </p:spPr>
        <p:txBody>
          <a:bodyPr/>
          <a:lstStyle/>
          <a:p>
            <a:r>
              <a:rPr lang="en-US"/>
              <a:t>Click to edit Master title style</a:t>
            </a:r>
          </a:p>
        </p:txBody>
      </p:sp>
      <p:sp>
        <p:nvSpPr>
          <p:cNvPr id="3" name="ClipArt Placeholder 2"/>
          <p:cNvSpPr>
            <a:spLocks noGrp="1"/>
          </p:cNvSpPr>
          <p:nvPr>
            <p:ph type="clipArt" sz="half" idx="1"/>
          </p:nvPr>
        </p:nvSpPr>
        <p:spPr>
          <a:xfrm>
            <a:off x="456553" y="1604328"/>
            <a:ext cx="4040640" cy="4517755"/>
          </a:xfrm>
        </p:spPr>
        <p:txBody>
          <a:bodyPr/>
          <a:lstStyle/>
          <a:p>
            <a:pPr lvl="0"/>
            <a:endParaRPr lang="en-US" noProof="0"/>
          </a:p>
        </p:txBody>
      </p:sp>
      <p:sp>
        <p:nvSpPr>
          <p:cNvPr id="4" name="Text Placeholder 3"/>
          <p:cNvSpPr>
            <a:spLocks noGrp="1"/>
          </p:cNvSpPr>
          <p:nvPr>
            <p:ph type="body" sz="half" idx="2"/>
          </p:nvPr>
        </p:nvSpPr>
        <p:spPr>
          <a:xfrm>
            <a:off x="4635433" y="1604328"/>
            <a:ext cx="4040640" cy="45177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2243EF28-DF81-4CAD-814E-EB74EABFBECF}" type="slidenum">
              <a:rPr lang="en-US"/>
              <a:pPr>
                <a:defRPr/>
              </a:pPr>
              <a:t>‹#›</a:t>
            </a:fld>
            <a:endParaRPr lang="en-US"/>
          </a:p>
        </p:txBody>
      </p:sp>
    </p:spTree>
    <p:extLst>
      <p:ext uri="{BB962C8B-B14F-4D97-AF65-F5344CB8AC3E}">
        <p14:creationId xmlns:p14="http://schemas.microsoft.com/office/powerpoint/2010/main" xmlns="" val="17859423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6677701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A8FE2746-C85E-47CE-960F-4C229BB4B793}" type="slidenum">
              <a:rPr lang="en-US"/>
              <a:pPr>
                <a:defRPr/>
              </a:pPr>
              <a:t>‹#›</a:t>
            </a:fld>
            <a:endParaRPr lang="en-US"/>
          </a:p>
        </p:txBody>
      </p:sp>
    </p:spTree>
    <p:extLst>
      <p:ext uri="{BB962C8B-B14F-4D97-AF65-F5344CB8AC3E}">
        <p14:creationId xmlns:p14="http://schemas.microsoft.com/office/powerpoint/2010/main" xmlns="" val="2798474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4407146"/>
            <a:ext cx="7771680" cy="1362383"/>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2880" y="2906292"/>
            <a:ext cx="7771680" cy="1500638"/>
          </a:xfrm>
        </p:spPr>
        <p:txBody>
          <a:bodyPr anchor="b"/>
          <a:lstStyle>
            <a:lvl1pPr marL="0" indent="0">
              <a:buNone/>
              <a:defRPr sz="1800"/>
            </a:lvl1pPr>
            <a:lvl2pPr marL="405458" indent="0">
              <a:buNone/>
              <a:defRPr sz="1600"/>
            </a:lvl2pPr>
            <a:lvl3pPr marL="810907" indent="0">
              <a:buNone/>
              <a:defRPr sz="1500"/>
            </a:lvl3pPr>
            <a:lvl4pPr marL="1216378" indent="0">
              <a:buNone/>
              <a:defRPr sz="1300"/>
            </a:lvl4pPr>
            <a:lvl5pPr marL="1621834" indent="0">
              <a:buNone/>
              <a:defRPr sz="1300"/>
            </a:lvl5pPr>
            <a:lvl6pPr marL="2027275" indent="0">
              <a:buNone/>
              <a:defRPr sz="1300"/>
            </a:lvl6pPr>
            <a:lvl7pPr marL="2432751" indent="0">
              <a:buNone/>
              <a:defRPr sz="1300"/>
            </a:lvl7pPr>
            <a:lvl8pPr marL="2838202" indent="0">
              <a:buNone/>
              <a:defRPr sz="1300"/>
            </a:lvl8pPr>
            <a:lvl9pPr marL="3243662" indent="0">
              <a:buNone/>
              <a:defRPr sz="1300"/>
            </a:lvl9pPr>
          </a:lstStyle>
          <a:p>
            <a:pPr lvl="0"/>
            <a:r>
              <a:rPr lang="en-US"/>
              <a:t>Click to edit Master text styles</a:t>
            </a:r>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94C17246-46BD-43B5-90A4-319AA634E36B}" type="slidenum">
              <a:rPr lang="en-US"/>
              <a:pPr>
                <a:defRPr/>
              </a:pPr>
              <a:t>‹#›</a:t>
            </a:fld>
            <a:endParaRPr lang="en-US"/>
          </a:p>
        </p:txBody>
      </p:sp>
    </p:spTree>
    <p:extLst>
      <p:ext uri="{BB962C8B-B14F-4D97-AF65-F5344CB8AC3E}">
        <p14:creationId xmlns:p14="http://schemas.microsoft.com/office/powerpoint/2010/main" xmlns="" val="846695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6553" y="1604328"/>
            <a:ext cx="4040640" cy="451775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5433" y="1604328"/>
            <a:ext cx="4040640" cy="451775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5790F741-00A7-4D42-84B7-A624F2D95D83}" type="slidenum">
              <a:rPr lang="en-US"/>
              <a:pPr>
                <a:defRPr/>
              </a:pPr>
              <a:t>‹#›</a:t>
            </a:fld>
            <a:endParaRPr lang="en-US"/>
          </a:p>
        </p:txBody>
      </p:sp>
    </p:spTree>
    <p:extLst>
      <p:ext uri="{BB962C8B-B14F-4D97-AF65-F5344CB8AC3E}">
        <p14:creationId xmlns:p14="http://schemas.microsoft.com/office/powerpoint/2010/main" xmlns="" val="4278297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991" y="275354"/>
            <a:ext cx="8229600" cy="1142039"/>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920" y="1535201"/>
            <a:ext cx="4039200" cy="639427"/>
          </a:xfrm>
        </p:spPr>
        <p:txBody>
          <a:bodyPr anchor="b"/>
          <a:lstStyle>
            <a:lvl1pPr marL="0" indent="0">
              <a:buNone/>
              <a:defRPr sz="2200" b="1"/>
            </a:lvl1pPr>
            <a:lvl2pPr marL="405458" indent="0">
              <a:buNone/>
              <a:defRPr sz="1800" b="1"/>
            </a:lvl2pPr>
            <a:lvl3pPr marL="810907" indent="0">
              <a:buNone/>
              <a:defRPr sz="1600" b="1"/>
            </a:lvl3pPr>
            <a:lvl4pPr marL="1216378" indent="0">
              <a:buNone/>
              <a:defRPr sz="1500" b="1"/>
            </a:lvl4pPr>
            <a:lvl5pPr marL="1621834" indent="0">
              <a:buNone/>
              <a:defRPr sz="1500" b="1"/>
            </a:lvl5pPr>
            <a:lvl6pPr marL="2027275" indent="0">
              <a:buNone/>
              <a:defRPr sz="1500" b="1"/>
            </a:lvl6pPr>
            <a:lvl7pPr marL="2432751" indent="0">
              <a:buNone/>
              <a:defRPr sz="1500" b="1"/>
            </a:lvl7pPr>
            <a:lvl8pPr marL="2838202" indent="0">
              <a:buNone/>
              <a:defRPr sz="1500" b="1"/>
            </a:lvl8pPr>
            <a:lvl9pPr marL="3243662" indent="0">
              <a:buNone/>
              <a:defRPr sz="1500" b="1"/>
            </a:lvl9pPr>
          </a:lstStyle>
          <a:p>
            <a:pPr lvl="0"/>
            <a:r>
              <a:rPr lang="en-US"/>
              <a:t>Click to edit Master text styles</a:t>
            </a:r>
          </a:p>
        </p:txBody>
      </p:sp>
      <p:sp>
        <p:nvSpPr>
          <p:cNvPr id="4" name="Content Placeholder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442" y="1535201"/>
            <a:ext cx="4042080" cy="639427"/>
          </a:xfrm>
        </p:spPr>
        <p:txBody>
          <a:bodyPr anchor="b"/>
          <a:lstStyle>
            <a:lvl1pPr marL="0" indent="0">
              <a:buNone/>
              <a:defRPr sz="2200" b="1"/>
            </a:lvl1pPr>
            <a:lvl2pPr marL="405458" indent="0">
              <a:buNone/>
              <a:defRPr sz="1800" b="1"/>
            </a:lvl2pPr>
            <a:lvl3pPr marL="810907" indent="0">
              <a:buNone/>
              <a:defRPr sz="1600" b="1"/>
            </a:lvl3pPr>
            <a:lvl4pPr marL="1216378" indent="0">
              <a:buNone/>
              <a:defRPr sz="1500" b="1"/>
            </a:lvl4pPr>
            <a:lvl5pPr marL="1621834" indent="0">
              <a:buNone/>
              <a:defRPr sz="1500" b="1"/>
            </a:lvl5pPr>
            <a:lvl6pPr marL="2027275" indent="0">
              <a:buNone/>
              <a:defRPr sz="1500" b="1"/>
            </a:lvl6pPr>
            <a:lvl7pPr marL="2432751" indent="0">
              <a:buNone/>
              <a:defRPr sz="1500" b="1"/>
            </a:lvl7pPr>
            <a:lvl8pPr marL="2838202" indent="0">
              <a:buNone/>
              <a:defRPr sz="1500" b="1"/>
            </a:lvl8pPr>
            <a:lvl9pPr marL="3243662" indent="0">
              <a:buNone/>
              <a:defRPr sz="1500" b="1"/>
            </a:lvl9pPr>
          </a:lstStyle>
          <a:p>
            <a:pPr lvl="0"/>
            <a:r>
              <a:rPr lang="en-US"/>
              <a:t>Click to edit Master text styles</a:t>
            </a:r>
          </a:p>
        </p:txBody>
      </p:sp>
      <p:sp>
        <p:nvSpPr>
          <p:cNvPr id="6" name="Content Placeholder 5"/>
          <p:cNvSpPr>
            <a:spLocks noGrp="1"/>
          </p:cNvSpPr>
          <p:nvPr>
            <p:ph sz="quarter" idx="4"/>
          </p:nvPr>
        </p:nvSpPr>
        <p:spPr>
          <a:xfrm>
            <a:off x="4645442"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idx="10"/>
          </p:nvPr>
        </p:nvSpPr>
        <p:spPr>
          <a:ln/>
        </p:spPr>
        <p:txBody>
          <a:bodyPr/>
          <a:lstStyle>
            <a:lvl1pPr>
              <a:defRPr/>
            </a:lvl1pPr>
          </a:lstStyle>
          <a:p>
            <a:pPr>
              <a:defRPr/>
            </a:pPr>
            <a:endParaRPr lang="en-US"/>
          </a:p>
        </p:txBody>
      </p:sp>
      <p:sp>
        <p:nvSpPr>
          <p:cNvPr id="8" name="Rectangle 4"/>
          <p:cNvSpPr>
            <a:spLocks noGrp="1" noChangeArrowheads="1"/>
          </p:cNvSpPr>
          <p:nvPr>
            <p:ph type="ftr" idx="11"/>
          </p:nvPr>
        </p:nvSpPr>
        <p:spPr>
          <a:ln/>
        </p:spPr>
        <p:txBody>
          <a:bodyPr/>
          <a:lstStyle>
            <a:lvl1pPr>
              <a:defRPr/>
            </a:lvl1pPr>
          </a:lstStyle>
          <a:p>
            <a:pPr>
              <a:defRPr/>
            </a:pPr>
            <a:endParaRPr lang="en-US"/>
          </a:p>
        </p:txBody>
      </p:sp>
      <p:sp>
        <p:nvSpPr>
          <p:cNvPr id="9" name="Rectangle 5"/>
          <p:cNvSpPr>
            <a:spLocks noGrp="1" noChangeArrowheads="1"/>
          </p:cNvSpPr>
          <p:nvPr>
            <p:ph type="sldNum" idx="12"/>
          </p:nvPr>
        </p:nvSpPr>
        <p:spPr>
          <a:ln/>
        </p:spPr>
        <p:txBody>
          <a:bodyPr/>
          <a:lstStyle>
            <a:lvl1pPr>
              <a:defRPr/>
            </a:lvl1pPr>
          </a:lstStyle>
          <a:p>
            <a:pPr>
              <a:defRPr/>
            </a:pPr>
            <a:fld id="{C656CF4B-964A-4540-B2CF-D64736665A7B}" type="slidenum">
              <a:rPr lang="en-US"/>
              <a:pPr>
                <a:defRPr/>
              </a:pPr>
              <a:t>‹#›</a:t>
            </a:fld>
            <a:endParaRPr lang="en-US"/>
          </a:p>
        </p:txBody>
      </p:sp>
    </p:spTree>
    <p:extLst>
      <p:ext uri="{BB962C8B-B14F-4D97-AF65-F5344CB8AC3E}">
        <p14:creationId xmlns:p14="http://schemas.microsoft.com/office/powerpoint/2010/main" xmlns="" val="856464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2578887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en-US"/>
          </a:p>
        </p:txBody>
      </p:sp>
      <p:sp>
        <p:nvSpPr>
          <p:cNvPr id="3" name="Rectangle 4"/>
          <p:cNvSpPr>
            <a:spLocks noGrp="1" noChangeArrowheads="1"/>
          </p:cNvSpPr>
          <p:nvPr>
            <p:ph type="ftr" idx="11"/>
          </p:nvPr>
        </p:nvSpPr>
        <p:spPr>
          <a:ln/>
        </p:spPr>
        <p:txBody>
          <a:bodyPr/>
          <a:lstStyle>
            <a:lvl1pPr>
              <a:defRPr/>
            </a:lvl1pPr>
          </a:lstStyle>
          <a:p>
            <a:pPr>
              <a:defRPr/>
            </a:pPr>
            <a:endParaRPr lang="en-US"/>
          </a:p>
        </p:txBody>
      </p:sp>
      <p:sp>
        <p:nvSpPr>
          <p:cNvPr id="4" name="Rectangle 5"/>
          <p:cNvSpPr>
            <a:spLocks noGrp="1" noChangeArrowheads="1"/>
          </p:cNvSpPr>
          <p:nvPr>
            <p:ph type="sldNum" idx="12"/>
          </p:nvPr>
        </p:nvSpPr>
        <p:spPr>
          <a:ln/>
        </p:spPr>
        <p:txBody>
          <a:bodyPr/>
          <a:lstStyle>
            <a:lvl1pPr>
              <a:defRPr/>
            </a:lvl1pPr>
          </a:lstStyle>
          <a:p>
            <a:pPr>
              <a:defRPr/>
            </a:pPr>
            <a:fld id="{C3718870-3DC9-4911-9083-CF14F4704254}" type="slidenum">
              <a:rPr lang="en-US"/>
              <a:pPr>
                <a:defRPr/>
              </a:pPr>
              <a:t>‹#›</a:t>
            </a:fld>
            <a:endParaRPr lang="en-US"/>
          </a:p>
        </p:txBody>
      </p:sp>
    </p:spTree>
    <p:extLst>
      <p:ext uri="{BB962C8B-B14F-4D97-AF65-F5344CB8AC3E}">
        <p14:creationId xmlns:p14="http://schemas.microsoft.com/office/powerpoint/2010/main" xmlns="" val="82231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86" y="273629"/>
            <a:ext cx="3008160" cy="1160762"/>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5593" y="273702"/>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986" y="1434676"/>
            <a:ext cx="3008160" cy="4692013"/>
          </a:xfrm>
        </p:spPr>
        <p:txBody>
          <a:bodyPr/>
          <a:lstStyle>
            <a:lvl1pPr marL="0" indent="0">
              <a:buNone/>
              <a:defRPr sz="1300"/>
            </a:lvl1pPr>
            <a:lvl2pPr marL="405458" indent="0">
              <a:buNone/>
              <a:defRPr sz="1100"/>
            </a:lvl2pPr>
            <a:lvl3pPr marL="810907" indent="0">
              <a:buNone/>
              <a:defRPr sz="900"/>
            </a:lvl3pPr>
            <a:lvl4pPr marL="1216378" indent="0">
              <a:buNone/>
              <a:defRPr sz="800"/>
            </a:lvl4pPr>
            <a:lvl5pPr marL="1621834" indent="0">
              <a:buNone/>
              <a:defRPr sz="800"/>
            </a:lvl5pPr>
            <a:lvl6pPr marL="2027275" indent="0">
              <a:buNone/>
              <a:defRPr sz="800"/>
            </a:lvl6pPr>
            <a:lvl7pPr marL="2432751" indent="0">
              <a:buNone/>
              <a:defRPr sz="800"/>
            </a:lvl7pPr>
            <a:lvl8pPr marL="2838202" indent="0">
              <a:buNone/>
              <a:defRPr sz="800"/>
            </a:lvl8pPr>
            <a:lvl9pPr marL="3243662" indent="0">
              <a:buNone/>
              <a:defRPr sz="800"/>
            </a:lvl9pPr>
          </a:lstStyle>
          <a:p>
            <a:pPr lvl="0"/>
            <a:r>
              <a:rPr lang="en-US"/>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F5867115-588D-412E-AD77-2D87A3A52642}" type="slidenum">
              <a:rPr lang="en-US"/>
              <a:pPr>
                <a:defRPr/>
              </a:pPr>
              <a:t>‹#›</a:t>
            </a:fld>
            <a:endParaRPr lang="en-US"/>
          </a:p>
        </p:txBody>
      </p:sp>
    </p:spTree>
    <p:extLst>
      <p:ext uri="{BB962C8B-B14F-4D97-AF65-F5344CB8AC3E}">
        <p14:creationId xmlns:p14="http://schemas.microsoft.com/office/powerpoint/2010/main" xmlns="" val="771682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73" y="4800094"/>
            <a:ext cx="5486400" cy="567420"/>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2873" y="612141"/>
            <a:ext cx="5486400" cy="4115952"/>
          </a:xfrm>
        </p:spPr>
        <p:txBody>
          <a:bodyPr/>
          <a:lstStyle>
            <a:lvl1pPr marL="0" indent="0">
              <a:buNone/>
              <a:defRPr sz="2900"/>
            </a:lvl1pPr>
            <a:lvl2pPr marL="405458" indent="0">
              <a:buNone/>
              <a:defRPr sz="2500"/>
            </a:lvl2pPr>
            <a:lvl3pPr marL="810907" indent="0">
              <a:buNone/>
              <a:defRPr sz="2200"/>
            </a:lvl3pPr>
            <a:lvl4pPr marL="1216378" indent="0">
              <a:buNone/>
              <a:defRPr sz="1800"/>
            </a:lvl4pPr>
            <a:lvl5pPr marL="1621834" indent="0">
              <a:buNone/>
              <a:defRPr sz="1800"/>
            </a:lvl5pPr>
            <a:lvl6pPr marL="2027275" indent="0">
              <a:buNone/>
              <a:defRPr sz="1800"/>
            </a:lvl6pPr>
            <a:lvl7pPr marL="2432751" indent="0">
              <a:buNone/>
              <a:defRPr sz="1800"/>
            </a:lvl7pPr>
            <a:lvl8pPr marL="2838202" indent="0">
              <a:buNone/>
              <a:defRPr sz="1800"/>
            </a:lvl8pPr>
            <a:lvl9pPr marL="3243662" indent="0">
              <a:buNone/>
              <a:defRPr sz="1800"/>
            </a:lvl9pPr>
          </a:lstStyle>
          <a:p>
            <a:pPr lvl="0"/>
            <a:endParaRPr lang="en-US" noProof="0"/>
          </a:p>
        </p:txBody>
      </p:sp>
      <p:sp>
        <p:nvSpPr>
          <p:cNvPr id="4" name="Text Placeholder 3"/>
          <p:cNvSpPr>
            <a:spLocks noGrp="1"/>
          </p:cNvSpPr>
          <p:nvPr>
            <p:ph type="body" sz="half" idx="2"/>
          </p:nvPr>
        </p:nvSpPr>
        <p:spPr>
          <a:xfrm>
            <a:off x="1792873" y="5367510"/>
            <a:ext cx="5486400" cy="805044"/>
          </a:xfrm>
        </p:spPr>
        <p:txBody>
          <a:bodyPr/>
          <a:lstStyle>
            <a:lvl1pPr marL="0" indent="0">
              <a:buNone/>
              <a:defRPr sz="1300"/>
            </a:lvl1pPr>
            <a:lvl2pPr marL="405458" indent="0">
              <a:buNone/>
              <a:defRPr sz="1100"/>
            </a:lvl2pPr>
            <a:lvl3pPr marL="810907" indent="0">
              <a:buNone/>
              <a:defRPr sz="900"/>
            </a:lvl3pPr>
            <a:lvl4pPr marL="1216378" indent="0">
              <a:buNone/>
              <a:defRPr sz="800"/>
            </a:lvl4pPr>
            <a:lvl5pPr marL="1621834" indent="0">
              <a:buNone/>
              <a:defRPr sz="800"/>
            </a:lvl5pPr>
            <a:lvl6pPr marL="2027275" indent="0">
              <a:buNone/>
              <a:defRPr sz="800"/>
            </a:lvl6pPr>
            <a:lvl7pPr marL="2432751" indent="0">
              <a:buNone/>
              <a:defRPr sz="800"/>
            </a:lvl7pPr>
            <a:lvl8pPr marL="2838202" indent="0">
              <a:buNone/>
              <a:defRPr sz="800"/>
            </a:lvl8pPr>
            <a:lvl9pPr marL="3243662" indent="0">
              <a:buNone/>
              <a:defRPr sz="800"/>
            </a:lvl9pPr>
          </a:lstStyle>
          <a:p>
            <a:pPr lvl="0"/>
            <a:r>
              <a:rPr lang="en-US"/>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74E04FA0-2DDF-4885-8642-22EFFA6EC3F8}" type="slidenum">
              <a:rPr lang="en-US"/>
              <a:pPr>
                <a:defRPr/>
              </a:pPr>
              <a:t>‹#›</a:t>
            </a:fld>
            <a:endParaRPr lang="en-US"/>
          </a:p>
        </p:txBody>
      </p:sp>
    </p:spTree>
    <p:extLst>
      <p:ext uri="{BB962C8B-B14F-4D97-AF65-F5344CB8AC3E}">
        <p14:creationId xmlns:p14="http://schemas.microsoft.com/office/powerpoint/2010/main" xmlns="" val="161718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122" name="Rectangle 1"/>
          <p:cNvSpPr>
            <a:spLocks noGrp="1" noChangeArrowheads="1"/>
          </p:cNvSpPr>
          <p:nvPr>
            <p:ph type="title"/>
          </p:nvPr>
        </p:nvSpPr>
        <p:spPr bwMode="auto">
          <a:xfrm>
            <a:off x="456480" y="273629"/>
            <a:ext cx="8219520" cy="1136280"/>
          </a:xfrm>
          <a:prstGeom prst="rect">
            <a:avLst/>
          </a:prstGeom>
          <a:noFill/>
          <a:ln w="9525">
            <a:noFill/>
            <a:round/>
            <a:headEnd/>
            <a:tailEnd/>
          </a:ln>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5123" name="Rectangle 2"/>
          <p:cNvSpPr>
            <a:spLocks noGrp="1" noChangeArrowheads="1"/>
          </p:cNvSpPr>
          <p:nvPr>
            <p:ph type="body" idx="1"/>
          </p:nvPr>
        </p:nvSpPr>
        <p:spPr bwMode="auto">
          <a:xfrm>
            <a:off x="456480" y="1604328"/>
            <a:ext cx="8219520" cy="4517755"/>
          </a:xfrm>
          <a:prstGeom prst="rect">
            <a:avLst/>
          </a:prstGeom>
          <a:noFill/>
          <a:ln w="9525">
            <a:noFill/>
            <a:round/>
            <a:headEnd/>
            <a:tailEnd/>
          </a:ln>
        </p:spPr>
        <p:txBody>
          <a:bodyPr vert="horz" wrap="square" lIns="0" tIns="71502"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27" name="Rectangle 3"/>
          <p:cNvSpPr>
            <a:spLocks noGrp="1" noChangeArrowheads="1"/>
          </p:cNvSpPr>
          <p:nvPr>
            <p:ph type="dt"/>
          </p:nvPr>
        </p:nvSpPr>
        <p:spPr bwMode="auto">
          <a:xfrm>
            <a:off x="456481" y="6247453"/>
            <a:ext cx="2121120" cy="463729"/>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defTabSz="411427" fontAlgn="base" hangingPunct="0">
              <a:lnSpc>
                <a:spcPct val="90000"/>
              </a:lnSpc>
              <a:spcBef>
                <a:spcPct val="0"/>
              </a:spcBef>
              <a:spcAft>
                <a:spcPct val="0"/>
              </a:spcAft>
              <a:buClr>
                <a:srgbClr val="000000"/>
              </a:buClr>
              <a:buSzPct val="100000"/>
              <a:buFont typeface="Times New Roman" pitchFamily="16" charset="0"/>
              <a:buNone/>
              <a:defRPr sz="1300">
                <a:solidFill>
                  <a:srgbClr val="000000"/>
                </a:solidFill>
                <a:latin typeface="Times New Roman" pitchFamily="16" charset="0"/>
              </a:defRPr>
            </a:lvl1pPr>
          </a:lstStyle>
          <a:p>
            <a:pPr>
              <a:defRPr/>
            </a:pPr>
            <a:endParaRPr lang="en-US" dirty="0">
              <a:cs typeface="Lucida Sans Unicode" charset="0"/>
            </a:endParaRPr>
          </a:p>
        </p:txBody>
      </p:sp>
      <p:sp>
        <p:nvSpPr>
          <p:cNvPr id="1028" name="Rectangle 4"/>
          <p:cNvSpPr>
            <a:spLocks noGrp="1" noChangeArrowheads="1"/>
          </p:cNvSpPr>
          <p:nvPr>
            <p:ph type="ftr"/>
          </p:nvPr>
        </p:nvSpPr>
        <p:spPr bwMode="auto">
          <a:xfrm>
            <a:off x="3127682" y="6247453"/>
            <a:ext cx="2890080" cy="463729"/>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ctr" defTabSz="411427" fontAlgn="base" hangingPunct="0">
              <a:lnSpc>
                <a:spcPct val="90000"/>
              </a:lnSpc>
              <a:spcBef>
                <a:spcPct val="0"/>
              </a:spcBef>
              <a:spcAft>
                <a:spcPct val="0"/>
              </a:spcAft>
              <a:buClr>
                <a:srgbClr val="000000"/>
              </a:buClr>
              <a:buSzPct val="100000"/>
              <a:buFont typeface="Times New Roman" pitchFamily="16" charset="0"/>
              <a:buNone/>
              <a:defRPr sz="1300">
                <a:solidFill>
                  <a:srgbClr val="000000"/>
                </a:solidFill>
                <a:latin typeface="Times New Roman" pitchFamily="16" charset="0"/>
              </a:defRPr>
            </a:lvl1pPr>
          </a:lstStyle>
          <a:p>
            <a:pPr>
              <a:defRPr/>
            </a:pPr>
            <a:endParaRPr lang="en-US" dirty="0">
              <a:cs typeface="Lucida Sans Unicode" charset="0"/>
            </a:endParaRPr>
          </a:p>
        </p:txBody>
      </p:sp>
      <p:sp>
        <p:nvSpPr>
          <p:cNvPr id="1029" name="Rectangle 5"/>
          <p:cNvSpPr>
            <a:spLocks noGrp="1" noChangeArrowheads="1"/>
          </p:cNvSpPr>
          <p:nvPr>
            <p:ph type="sldNum"/>
          </p:nvPr>
        </p:nvSpPr>
        <p:spPr bwMode="auto">
          <a:xfrm>
            <a:off x="6556321" y="6247453"/>
            <a:ext cx="2121120" cy="463729"/>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defTabSz="411427" fontAlgn="base" hangingPunct="0">
              <a:lnSpc>
                <a:spcPct val="90000"/>
              </a:lnSpc>
              <a:spcBef>
                <a:spcPct val="0"/>
              </a:spcBef>
              <a:spcAft>
                <a:spcPct val="0"/>
              </a:spcAft>
              <a:buClr>
                <a:srgbClr val="000000"/>
              </a:buClr>
              <a:buSzPct val="100000"/>
              <a:buFont typeface="Times New Roman" pitchFamily="16" charset="0"/>
              <a:buNone/>
              <a:defRPr sz="1300">
                <a:solidFill>
                  <a:srgbClr val="000000"/>
                </a:solidFill>
                <a:latin typeface="Times New Roman" pitchFamily="16" charset="0"/>
              </a:defRPr>
            </a:lvl1pPr>
          </a:lstStyle>
          <a:p>
            <a:pPr>
              <a:defRPr/>
            </a:pPr>
            <a:fld id="{0B7E4124-0F20-4C68-97CD-959983ADF51F}" type="slidenum">
              <a:rPr lang="en-US" smtClean="0">
                <a:cs typeface="Lucida Sans Unicode" charset="0"/>
              </a:rPr>
              <a:pPr>
                <a:defRPr/>
              </a:pPr>
              <a:t>‹#›</a:t>
            </a:fld>
            <a:endParaRPr lang="en-US" dirty="0">
              <a:cs typeface="Lucida Sans Unicode" charset="0"/>
            </a:endParaRPr>
          </a:p>
        </p:txBody>
      </p:sp>
    </p:spTree>
    <p:extLst>
      <p:ext uri="{BB962C8B-B14F-4D97-AF65-F5344CB8AC3E}">
        <p14:creationId xmlns:p14="http://schemas.microsoft.com/office/powerpoint/2010/main" xmlns="" val="192991296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60" r:id="rId14"/>
  </p:sldLayoutIdLst>
  <p:txStyles>
    <p:titleStyle>
      <a:lvl1pPr algn="ctr" defTabSz="404282" rtl="0" eaLnBrk="0" fontAlgn="base" hangingPunct="0">
        <a:lnSpc>
          <a:spcPct val="87000"/>
        </a:lnSpc>
        <a:spcBef>
          <a:spcPct val="0"/>
        </a:spcBef>
        <a:spcAft>
          <a:spcPct val="0"/>
        </a:spcAft>
        <a:buClr>
          <a:srgbClr val="000000"/>
        </a:buClr>
        <a:buSzPct val="100000"/>
        <a:buFont typeface="Times New Roman" pitchFamily="16" charset="0"/>
        <a:defRPr sz="4000">
          <a:solidFill>
            <a:srgbClr val="000000"/>
          </a:solidFill>
          <a:latin typeface="+mj-lt"/>
          <a:ea typeface="+mj-ea"/>
          <a:cs typeface="+mj-cs"/>
        </a:defRPr>
      </a:lvl1pPr>
      <a:lvl2pPr algn="ctr" defTabSz="404282" rtl="0" eaLnBrk="0" fontAlgn="base" hangingPunct="0">
        <a:lnSpc>
          <a:spcPct val="87000"/>
        </a:lnSpc>
        <a:spcBef>
          <a:spcPct val="0"/>
        </a:spcBef>
        <a:spcAft>
          <a:spcPct val="0"/>
        </a:spcAft>
        <a:buClr>
          <a:srgbClr val="000000"/>
        </a:buClr>
        <a:buSzPct val="100000"/>
        <a:buFont typeface="Times New Roman" pitchFamily="16" charset="0"/>
        <a:defRPr sz="4000">
          <a:solidFill>
            <a:srgbClr val="000000"/>
          </a:solidFill>
          <a:latin typeface="Calibri" pitchFamily="34" charset="0"/>
          <a:ea typeface="Lucida Sans Unicode" charset="0"/>
          <a:cs typeface="Lucida Sans Unicode" charset="0"/>
        </a:defRPr>
      </a:lvl2pPr>
      <a:lvl3pPr algn="ctr" defTabSz="404282" rtl="0" eaLnBrk="0" fontAlgn="base" hangingPunct="0">
        <a:lnSpc>
          <a:spcPct val="87000"/>
        </a:lnSpc>
        <a:spcBef>
          <a:spcPct val="0"/>
        </a:spcBef>
        <a:spcAft>
          <a:spcPct val="0"/>
        </a:spcAft>
        <a:buClr>
          <a:srgbClr val="000000"/>
        </a:buClr>
        <a:buSzPct val="100000"/>
        <a:buFont typeface="Times New Roman" pitchFamily="16" charset="0"/>
        <a:defRPr sz="4000">
          <a:solidFill>
            <a:srgbClr val="000000"/>
          </a:solidFill>
          <a:latin typeface="Calibri" pitchFamily="34" charset="0"/>
          <a:ea typeface="Lucida Sans Unicode" charset="0"/>
          <a:cs typeface="Lucida Sans Unicode" charset="0"/>
        </a:defRPr>
      </a:lvl3pPr>
      <a:lvl4pPr algn="ctr" defTabSz="404282" rtl="0" eaLnBrk="0" fontAlgn="base" hangingPunct="0">
        <a:lnSpc>
          <a:spcPct val="87000"/>
        </a:lnSpc>
        <a:spcBef>
          <a:spcPct val="0"/>
        </a:spcBef>
        <a:spcAft>
          <a:spcPct val="0"/>
        </a:spcAft>
        <a:buClr>
          <a:srgbClr val="000000"/>
        </a:buClr>
        <a:buSzPct val="100000"/>
        <a:buFont typeface="Times New Roman" pitchFamily="16" charset="0"/>
        <a:defRPr sz="4000">
          <a:solidFill>
            <a:srgbClr val="000000"/>
          </a:solidFill>
          <a:latin typeface="Calibri" pitchFamily="34" charset="0"/>
          <a:ea typeface="Lucida Sans Unicode" charset="0"/>
          <a:cs typeface="Lucida Sans Unicode" charset="0"/>
        </a:defRPr>
      </a:lvl4pPr>
      <a:lvl5pPr algn="ctr" defTabSz="404282" rtl="0" eaLnBrk="0" fontAlgn="base" hangingPunct="0">
        <a:lnSpc>
          <a:spcPct val="87000"/>
        </a:lnSpc>
        <a:spcBef>
          <a:spcPct val="0"/>
        </a:spcBef>
        <a:spcAft>
          <a:spcPct val="0"/>
        </a:spcAft>
        <a:buClr>
          <a:srgbClr val="000000"/>
        </a:buClr>
        <a:buSzPct val="100000"/>
        <a:buFont typeface="Times New Roman" pitchFamily="16" charset="0"/>
        <a:defRPr sz="4000">
          <a:solidFill>
            <a:srgbClr val="000000"/>
          </a:solidFill>
          <a:latin typeface="Calibri" pitchFamily="34" charset="0"/>
          <a:ea typeface="Lucida Sans Unicode" charset="0"/>
          <a:cs typeface="Lucida Sans Unicode" charset="0"/>
        </a:defRPr>
      </a:lvl5pPr>
      <a:lvl6pPr marL="2230019" indent="-202743" algn="ctr" defTabSz="405458" rtl="0" fontAlgn="base" hangingPunct="0">
        <a:lnSpc>
          <a:spcPct val="87000"/>
        </a:lnSpc>
        <a:spcBef>
          <a:spcPct val="0"/>
        </a:spcBef>
        <a:spcAft>
          <a:spcPct val="0"/>
        </a:spcAft>
        <a:buClr>
          <a:srgbClr val="000000"/>
        </a:buClr>
        <a:buSzPct val="100000"/>
        <a:buFont typeface="Times New Roman" pitchFamily="16" charset="0"/>
        <a:defRPr sz="4000">
          <a:solidFill>
            <a:srgbClr val="000000"/>
          </a:solidFill>
          <a:latin typeface="Arial" charset="0"/>
          <a:ea typeface="Lucida Sans Unicode" charset="0"/>
          <a:cs typeface="Lucida Sans Unicode" charset="0"/>
        </a:defRPr>
      </a:lvl6pPr>
      <a:lvl7pPr marL="2635477" indent="-202743" algn="ctr" defTabSz="405458" rtl="0" fontAlgn="base" hangingPunct="0">
        <a:lnSpc>
          <a:spcPct val="87000"/>
        </a:lnSpc>
        <a:spcBef>
          <a:spcPct val="0"/>
        </a:spcBef>
        <a:spcAft>
          <a:spcPct val="0"/>
        </a:spcAft>
        <a:buClr>
          <a:srgbClr val="000000"/>
        </a:buClr>
        <a:buSzPct val="100000"/>
        <a:buFont typeface="Times New Roman" pitchFamily="16" charset="0"/>
        <a:defRPr sz="4000">
          <a:solidFill>
            <a:srgbClr val="000000"/>
          </a:solidFill>
          <a:latin typeface="Arial" charset="0"/>
          <a:ea typeface="Lucida Sans Unicode" charset="0"/>
          <a:cs typeface="Lucida Sans Unicode" charset="0"/>
        </a:defRPr>
      </a:lvl7pPr>
      <a:lvl8pPr marL="3040927" indent="-202743" algn="ctr" defTabSz="405458" rtl="0" fontAlgn="base" hangingPunct="0">
        <a:lnSpc>
          <a:spcPct val="87000"/>
        </a:lnSpc>
        <a:spcBef>
          <a:spcPct val="0"/>
        </a:spcBef>
        <a:spcAft>
          <a:spcPct val="0"/>
        </a:spcAft>
        <a:buClr>
          <a:srgbClr val="000000"/>
        </a:buClr>
        <a:buSzPct val="100000"/>
        <a:buFont typeface="Times New Roman" pitchFamily="16" charset="0"/>
        <a:defRPr sz="4000">
          <a:solidFill>
            <a:srgbClr val="000000"/>
          </a:solidFill>
          <a:latin typeface="Arial" charset="0"/>
          <a:ea typeface="Lucida Sans Unicode" charset="0"/>
          <a:cs typeface="Lucida Sans Unicode" charset="0"/>
        </a:defRPr>
      </a:lvl8pPr>
      <a:lvl9pPr marL="3446385" indent="-202743" algn="ctr" defTabSz="405458" rtl="0" fontAlgn="base" hangingPunct="0">
        <a:lnSpc>
          <a:spcPct val="87000"/>
        </a:lnSpc>
        <a:spcBef>
          <a:spcPct val="0"/>
        </a:spcBef>
        <a:spcAft>
          <a:spcPct val="0"/>
        </a:spcAft>
        <a:buClr>
          <a:srgbClr val="000000"/>
        </a:buClr>
        <a:buSzPct val="100000"/>
        <a:buFont typeface="Times New Roman" pitchFamily="16" charset="0"/>
        <a:defRPr sz="4000">
          <a:solidFill>
            <a:srgbClr val="000000"/>
          </a:solidFill>
          <a:latin typeface="Arial" charset="0"/>
          <a:ea typeface="Lucida Sans Unicode" charset="0"/>
          <a:cs typeface="Lucida Sans Unicode" charset="0"/>
        </a:defRPr>
      </a:lvl9pPr>
    </p:titleStyle>
    <p:bodyStyle>
      <a:lvl1pPr marL="302861" indent="-302861" algn="l" defTabSz="404282" rtl="0" eaLnBrk="0" fontAlgn="base" hangingPunct="0">
        <a:lnSpc>
          <a:spcPct val="87000"/>
        </a:lnSpc>
        <a:spcBef>
          <a:spcPct val="0"/>
        </a:spcBef>
        <a:spcAft>
          <a:spcPts val="1293"/>
        </a:spcAft>
        <a:buClr>
          <a:srgbClr val="000000"/>
        </a:buClr>
        <a:buSzPct val="100000"/>
        <a:buFont typeface="Times New Roman" pitchFamily="16" charset="0"/>
        <a:defRPr sz="2900">
          <a:solidFill>
            <a:srgbClr val="000000"/>
          </a:solidFill>
          <a:latin typeface="+mn-lt"/>
          <a:ea typeface="+mn-ea"/>
          <a:cs typeface="+mn-cs"/>
        </a:defRPr>
      </a:lvl1pPr>
      <a:lvl2pPr marL="658585" indent="-252860" algn="l" defTabSz="404282" rtl="0" eaLnBrk="0" fontAlgn="base" hangingPunct="0">
        <a:lnSpc>
          <a:spcPct val="87000"/>
        </a:lnSpc>
        <a:spcBef>
          <a:spcPct val="0"/>
        </a:spcBef>
        <a:spcAft>
          <a:spcPts val="1032"/>
        </a:spcAft>
        <a:buClr>
          <a:srgbClr val="000000"/>
        </a:buClr>
        <a:buSzPct val="100000"/>
        <a:buFont typeface="Times New Roman" pitchFamily="16" charset="0"/>
        <a:defRPr sz="2500">
          <a:solidFill>
            <a:srgbClr val="000000"/>
          </a:solidFill>
          <a:latin typeface="+mn-lt"/>
          <a:ea typeface="+mn-ea"/>
          <a:cs typeface="+mn-cs"/>
        </a:defRPr>
      </a:lvl2pPr>
      <a:lvl3pPr marL="1012856" indent="-201427" algn="l" defTabSz="404282" rtl="0" eaLnBrk="0" fontAlgn="base" hangingPunct="0">
        <a:lnSpc>
          <a:spcPct val="87000"/>
        </a:lnSpc>
        <a:spcBef>
          <a:spcPct val="0"/>
        </a:spcBef>
        <a:spcAft>
          <a:spcPts val="771"/>
        </a:spcAft>
        <a:buClr>
          <a:srgbClr val="000000"/>
        </a:buClr>
        <a:buSzPct val="100000"/>
        <a:buFont typeface="Times New Roman" pitchFamily="16" charset="0"/>
        <a:defRPr sz="2200">
          <a:solidFill>
            <a:srgbClr val="000000"/>
          </a:solidFill>
          <a:latin typeface="+mn-lt"/>
          <a:ea typeface="+mn-ea"/>
          <a:cs typeface="+mn-cs"/>
        </a:defRPr>
      </a:lvl3pPr>
      <a:lvl4pPr marL="1418583" indent="-201427" algn="l" defTabSz="404282" rtl="0" eaLnBrk="0" fontAlgn="base" hangingPunct="0">
        <a:lnSpc>
          <a:spcPct val="87000"/>
        </a:lnSpc>
        <a:spcBef>
          <a:spcPct val="0"/>
        </a:spcBef>
        <a:spcAft>
          <a:spcPts val="522"/>
        </a:spcAft>
        <a:buClr>
          <a:srgbClr val="000000"/>
        </a:buClr>
        <a:buSzPct val="100000"/>
        <a:buFont typeface="Times New Roman" pitchFamily="16" charset="0"/>
        <a:defRPr sz="1800">
          <a:solidFill>
            <a:srgbClr val="000000"/>
          </a:solidFill>
          <a:latin typeface="+mn-lt"/>
          <a:ea typeface="+mn-ea"/>
          <a:cs typeface="+mn-cs"/>
        </a:defRPr>
      </a:lvl4pPr>
      <a:lvl5pPr marL="1824284" indent="-201427" algn="l" defTabSz="404282" rtl="0" eaLnBrk="0" fontAlgn="base" hangingPunct="0">
        <a:lnSpc>
          <a:spcPct val="87000"/>
        </a:lnSpc>
        <a:spcBef>
          <a:spcPct val="0"/>
        </a:spcBef>
        <a:spcAft>
          <a:spcPts val="261"/>
        </a:spcAft>
        <a:buClr>
          <a:srgbClr val="000000"/>
        </a:buClr>
        <a:buSzPct val="100000"/>
        <a:buFont typeface="Times New Roman" pitchFamily="16" charset="0"/>
        <a:defRPr sz="1800">
          <a:solidFill>
            <a:srgbClr val="000000"/>
          </a:solidFill>
          <a:latin typeface="+mn-lt"/>
          <a:ea typeface="+mn-ea"/>
          <a:cs typeface="+mn-cs"/>
        </a:defRPr>
      </a:lvl5pPr>
      <a:lvl6pPr marL="2230019" indent="-202743" algn="l" defTabSz="405458" rtl="0" fontAlgn="base" hangingPunct="0">
        <a:lnSpc>
          <a:spcPct val="87000"/>
        </a:lnSpc>
        <a:spcBef>
          <a:spcPct val="0"/>
        </a:spcBef>
        <a:spcAft>
          <a:spcPts val="261"/>
        </a:spcAft>
        <a:buClr>
          <a:srgbClr val="000000"/>
        </a:buClr>
        <a:buSzPct val="100000"/>
        <a:buFont typeface="Times New Roman" pitchFamily="16" charset="0"/>
        <a:defRPr sz="1800">
          <a:solidFill>
            <a:srgbClr val="000000"/>
          </a:solidFill>
          <a:latin typeface="+mn-lt"/>
          <a:ea typeface="+mn-ea"/>
          <a:cs typeface="+mn-cs"/>
        </a:defRPr>
      </a:lvl6pPr>
      <a:lvl7pPr marL="2635477" indent="-202743" algn="l" defTabSz="405458" rtl="0" fontAlgn="base" hangingPunct="0">
        <a:lnSpc>
          <a:spcPct val="87000"/>
        </a:lnSpc>
        <a:spcBef>
          <a:spcPct val="0"/>
        </a:spcBef>
        <a:spcAft>
          <a:spcPts val="261"/>
        </a:spcAft>
        <a:buClr>
          <a:srgbClr val="000000"/>
        </a:buClr>
        <a:buSzPct val="100000"/>
        <a:buFont typeface="Times New Roman" pitchFamily="16" charset="0"/>
        <a:defRPr sz="1800">
          <a:solidFill>
            <a:srgbClr val="000000"/>
          </a:solidFill>
          <a:latin typeface="+mn-lt"/>
          <a:ea typeface="+mn-ea"/>
          <a:cs typeface="+mn-cs"/>
        </a:defRPr>
      </a:lvl7pPr>
      <a:lvl8pPr marL="3040927" indent="-202743" algn="l" defTabSz="405458" rtl="0" fontAlgn="base" hangingPunct="0">
        <a:lnSpc>
          <a:spcPct val="87000"/>
        </a:lnSpc>
        <a:spcBef>
          <a:spcPct val="0"/>
        </a:spcBef>
        <a:spcAft>
          <a:spcPts val="261"/>
        </a:spcAft>
        <a:buClr>
          <a:srgbClr val="000000"/>
        </a:buClr>
        <a:buSzPct val="100000"/>
        <a:buFont typeface="Times New Roman" pitchFamily="16" charset="0"/>
        <a:defRPr sz="1800">
          <a:solidFill>
            <a:srgbClr val="000000"/>
          </a:solidFill>
          <a:latin typeface="+mn-lt"/>
          <a:ea typeface="+mn-ea"/>
          <a:cs typeface="+mn-cs"/>
        </a:defRPr>
      </a:lvl8pPr>
      <a:lvl9pPr marL="3446385" indent="-202743" algn="l" defTabSz="405458" rtl="0" fontAlgn="base" hangingPunct="0">
        <a:lnSpc>
          <a:spcPct val="87000"/>
        </a:lnSpc>
        <a:spcBef>
          <a:spcPct val="0"/>
        </a:spcBef>
        <a:spcAft>
          <a:spcPts val="261"/>
        </a:spcAft>
        <a:buClr>
          <a:srgbClr val="000000"/>
        </a:buClr>
        <a:buSzPct val="100000"/>
        <a:buFont typeface="Times New Roman" pitchFamily="16" charset="0"/>
        <a:defRPr sz="1800">
          <a:solidFill>
            <a:srgbClr val="000000"/>
          </a:solidFill>
          <a:latin typeface="+mn-lt"/>
          <a:ea typeface="+mn-ea"/>
          <a:cs typeface="+mn-cs"/>
        </a:defRPr>
      </a:lvl9pPr>
    </p:bodyStyle>
    <p:otherStyle>
      <a:defPPr>
        <a:defRPr lang="en-US"/>
      </a:defPPr>
      <a:lvl1pPr marL="0" algn="l" defTabSz="810907" rtl="0" eaLnBrk="1" latinLnBrk="0" hangingPunct="1">
        <a:defRPr sz="1600" kern="1200">
          <a:solidFill>
            <a:schemeClr val="tx1"/>
          </a:solidFill>
          <a:latin typeface="+mn-lt"/>
          <a:ea typeface="+mn-ea"/>
          <a:cs typeface="+mn-cs"/>
        </a:defRPr>
      </a:lvl1pPr>
      <a:lvl2pPr marL="405458" algn="l" defTabSz="810907" rtl="0" eaLnBrk="1" latinLnBrk="0" hangingPunct="1">
        <a:defRPr sz="1600" kern="1200">
          <a:solidFill>
            <a:schemeClr val="tx1"/>
          </a:solidFill>
          <a:latin typeface="+mn-lt"/>
          <a:ea typeface="+mn-ea"/>
          <a:cs typeface="+mn-cs"/>
        </a:defRPr>
      </a:lvl2pPr>
      <a:lvl3pPr marL="810907" algn="l" defTabSz="810907" rtl="0" eaLnBrk="1" latinLnBrk="0" hangingPunct="1">
        <a:defRPr sz="1600" kern="1200">
          <a:solidFill>
            <a:schemeClr val="tx1"/>
          </a:solidFill>
          <a:latin typeface="+mn-lt"/>
          <a:ea typeface="+mn-ea"/>
          <a:cs typeface="+mn-cs"/>
        </a:defRPr>
      </a:lvl3pPr>
      <a:lvl4pPr marL="1216378" algn="l" defTabSz="810907" rtl="0" eaLnBrk="1" latinLnBrk="0" hangingPunct="1">
        <a:defRPr sz="1600" kern="1200">
          <a:solidFill>
            <a:schemeClr val="tx1"/>
          </a:solidFill>
          <a:latin typeface="+mn-lt"/>
          <a:ea typeface="+mn-ea"/>
          <a:cs typeface="+mn-cs"/>
        </a:defRPr>
      </a:lvl4pPr>
      <a:lvl5pPr marL="1621834" algn="l" defTabSz="810907" rtl="0" eaLnBrk="1" latinLnBrk="0" hangingPunct="1">
        <a:defRPr sz="1600" kern="1200">
          <a:solidFill>
            <a:schemeClr val="tx1"/>
          </a:solidFill>
          <a:latin typeface="+mn-lt"/>
          <a:ea typeface="+mn-ea"/>
          <a:cs typeface="+mn-cs"/>
        </a:defRPr>
      </a:lvl5pPr>
      <a:lvl6pPr marL="2027275" algn="l" defTabSz="810907" rtl="0" eaLnBrk="1" latinLnBrk="0" hangingPunct="1">
        <a:defRPr sz="1600" kern="1200">
          <a:solidFill>
            <a:schemeClr val="tx1"/>
          </a:solidFill>
          <a:latin typeface="+mn-lt"/>
          <a:ea typeface="+mn-ea"/>
          <a:cs typeface="+mn-cs"/>
        </a:defRPr>
      </a:lvl6pPr>
      <a:lvl7pPr marL="2432751" algn="l" defTabSz="810907" rtl="0" eaLnBrk="1" latinLnBrk="0" hangingPunct="1">
        <a:defRPr sz="1600" kern="1200">
          <a:solidFill>
            <a:schemeClr val="tx1"/>
          </a:solidFill>
          <a:latin typeface="+mn-lt"/>
          <a:ea typeface="+mn-ea"/>
          <a:cs typeface="+mn-cs"/>
        </a:defRPr>
      </a:lvl7pPr>
      <a:lvl8pPr marL="2838202" algn="l" defTabSz="810907" rtl="0" eaLnBrk="1" latinLnBrk="0" hangingPunct="1">
        <a:defRPr sz="1600" kern="1200">
          <a:solidFill>
            <a:schemeClr val="tx1"/>
          </a:solidFill>
          <a:latin typeface="+mn-lt"/>
          <a:ea typeface="+mn-ea"/>
          <a:cs typeface="+mn-cs"/>
        </a:defRPr>
      </a:lvl8pPr>
      <a:lvl9pPr marL="3243662" algn="l" defTabSz="810907"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44.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46.jpeg"/></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extBox 1"/>
          <p:cNvSpPr txBox="1"/>
          <p:nvPr/>
        </p:nvSpPr>
        <p:spPr>
          <a:xfrm>
            <a:off x="1447800" y="762000"/>
            <a:ext cx="6096000" cy="6001643"/>
          </a:xfrm>
          <a:prstGeom prst="rect">
            <a:avLst/>
          </a:prstGeom>
          <a:noFill/>
        </p:spPr>
        <p:txBody>
          <a:bodyPr wrap="square" rtlCol="0">
            <a:spAutoFit/>
          </a:bodyPr>
          <a:lstStyle/>
          <a:p>
            <a:pPr algn="ctr"/>
            <a:r>
              <a:rPr lang="en-US" sz="5400" b="1" dirty="0"/>
              <a:t>Oxalic Acid </a:t>
            </a:r>
          </a:p>
          <a:p>
            <a:pPr algn="ctr"/>
            <a:r>
              <a:rPr lang="en-US" sz="5400" b="1" dirty="0"/>
              <a:t>in </a:t>
            </a:r>
          </a:p>
          <a:p>
            <a:pPr algn="ctr"/>
            <a:r>
              <a:rPr lang="en-US" sz="5400" b="1" dirty="0"/>
              <a:t>Varroa Management</a:t>
            </a:r>
          </a:p>
          <a:p>
            <a:pPr algn="ctr"/>
            <a:endParaRPr lang="en-US" sz="5400" b="1" dirty="0"/>
          </a:p>
          <a:p>
            <a:pPr algn="ctr"/>
            <a:r>
              <a:rPr lang="en-US" sz="2800" b="1" dirty="0" smtClean="0"/>
              <a:t>By Phyllis Martin</a:t>
            </a:r>
          </a:p>
          <a:p>
            <a:pPr algn="ctr"/>
            <a:endParaRPr lang="en-US" sz="2800" b="1" dirty="0"/>
          </a:p>
          <a:p>
            <a:pPr algn="ctr"/>
            <a:endParaRPr lang="en-US" sz="2800" b="1" dirty="0" smtClean="0"/>
          </a:p>
          <a:p>
            <a:pPr algn="ctr"/>
            <a:r>
              <a:rPr lang="en-US" sz="2800" b="1" dirty="0" smtClean="0"/>
              <a:t>A significant amount of this</a:t>
            </a:r>
          </a:p>
          <a:p>
            <a:pPr algn="ctr"/>
            <a:r>
              <a:rPr lang="en-US" sz="2800" b="1" dirty="0" smtClean="0"/>
              <a:t>material was liberated from</a:t>
            </a:r>
          </a:p>
          <a:p>
            <a:pPr algn="ctr"/>
            <a:r>
              <a:rPr lang="en-US" sz="2800" b="1" dirty="0" smtClean="0"/>
              <a:t>Randy Oliver and Marion Ellis</a:t>
            </a:r>
            <a:endParaRPr lang="en-US" sz="2800"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 y="12700"/>
            <a:ext cx="5164667" cy="38735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557867" y="2590800"/>
            <a:ext cx="7586133" cy="4267200"/>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557867" y="4436305"/>
            <a:ext cx="1219200" cy="669095"/>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447800" y="5122105"/>
            <a:ext cx="1219200" cy="66909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rot="2730667">
            <a:off x="3561453" y="3230375"/>
            <a:ext cx="1219200" cy="66909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rot="19639483">
            <a:off x="2840611" y="6002031"/>
            <a:ext cx="1219200" cy="669095"/>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rot="2742698">
            <a:off x="3672227" y="4263344"/>
            <a:ext cx="1219200" cy="669095"/>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rot="1228546">
            <a:off x="3355115" y="4789740"/>
            <a:ext cx="1219200" cy="669095"/>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rot="2730667">
            <a:off x="5447082" y="2925573"/>
            <a:ext cx="1219200" cy="669095"/>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rot="4001462">
            <a:off x="6713260" y="3551653"/>
            <a:ext cx="1219200" cy="669095"/>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533400" y="1280179"/>
            <a:ext cx="8075009" cy="4542192"/>
          </a:xfrm>
          <a:prstGeom prst="rect">
            <a:avLst/>
          </a:prstGeom>
        </p:spPr>
      </p:pic>
    </p:spTree>
    <p:extLst>
      <p:ext uri="{BB962C8B-B14F-4D97-AF65-F5344CB8AC3E}">
        <p14:creationId xmlns:p14="http://schemas.microsoft.com/office/powerpoint/2010/main" xmlns="" val="128808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extBox 1"/>
          <p:cNvSpPr txBox="1"/>
          <p:nvPr/>
        </p:nvSpPr>
        <p:spPr>
          <a:xfrm>
            <a:off x="0" y="1219200"/>
            <a:ext cx="9144000" cy="923330"/>
          </a:xfrm>
          <a:prstGeom prst="rect">
            <a:avLst/>
          </a:prstGeom>
          <a:noFill/>
        </p:spPr>
        <p:txBody>
          <a:bodyPr wrap="square" rtlCol="0">
            <a:spAutoFit/>
          </a:bodyPr>
          <a:lstStyle/>
          <a:p>
            <a:pPr algn="ctr"/>
            <a:r>
              <a:rPr lang="en-US" sz="5400" b="1" dirty="0" err="1" smtClean="0"/>
              <a:t>Varroa</a:t>
            </a:r>
            <a:r>
              <a:rPr lang="en-US" sz="5400" b="1" dirty="0" smtClean="0"/>
              <a:t> Biology</a:t>
            </a:r>
            <a:endParaRPr lang="en-US" sz="5400" b="1" dirty="0"/>
          </a:p>
        </p:txBody>
      </p:sp>
      <p:sp>
        <p:nvSpPr>
          <p:cNvPr id="3" name="TextBox 2"/>
          <p:cNvSpPr txBox="1"/>
          <p:nvPr/>
        </p:nvSpPr>
        <p:spPr>
          <a:xfrm>
            <a:off x="0" y="3352800"/>
            <a:ext cx="9144000" cy="769441"/>
          </a:xfrm>
          <a:prstGeom prst="rect">
            <a:avLst/>
          </a:prstGeom>
          <a:noFill/>
        </p:spPr>
        <p:txBody>
          <a:bodyPr wrap="square" rtlCol="0">
            <a:spAutoFit/>
          </a:bodyPr>
          <a:lstStyle/>
          <a:p>
            <a:pPr algn="ctr"/>
            <a:r>
              <a:rPr lang="en-US" sz="4400" b="1" dirty="0" smtClean="0"/>
              <a:t>The Life Cycle of </a:t>
            </a:r>
            <a:r>
              <a:rPr lang="en-US" sz="4400" b="1" dirty="0" err="1" smtClean="0"/>
              <a:t>Varroa</a:t>
            </a:r>
            <a:endParaRPr lang="en-US" sz="4400" b="1" dirty="0"/>
          </a:p>
        </p:txBody>
      </p:sp>
    </p:spTree>
    <p:extLst>
      <p:ext uri="{BB962C8B-B14F-4D97-AF65-F5344CB8AC3E}">
        <p14:creationId xmlns:p14="http://schemas.microsoft.com/office/powerpoint/2010/main" xmlns="" val="8419331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srcRect l="18706" t="7674" r="18704" b="7914"/>
          <a:stretch/>
        </p:blipFill>
        <p:spPr>
          <a:xfrm>
            <a:off x="38101" y="1"/>
            <a:ext cx="9029699" cy="6850116"/>
          </a:xfrm>
          <a:prstGeom prst="rect">
            <a:avLst/>
          </a:prstGeom>
        </p:spPr>
      </p:pic>
    </p:spTree>
    <p:extLst>
      <p:ext uri="{BB962C8B-B14F-4D97-AF65-F5344CB8AC3E}">
        <p14:creationId xmlns:p14="http://schemas.microsoft.com/office/powerpoint/2010/main" xmlns="" val="35815122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650" name="Picture 2" descr="http://www.coloss.org/beebook/II/virus/12116pn-revised-fig-1.jpg/image_large"/>
          <p:cNvPicPr>
            <a:picLocks noChangeAspect="1" noChangeArrowheads="1"/>
          </p:cNvPicPr>
          <p:nvPr/>
        </p:nvPicPr>
        <p:blipFill>
          <a:blip r:embed="rId3" cstate="print"/>
          <a:srcRect/>
          <a:stretch>
            <a:fillRect/>
          </a:stretch>
        </p:blipFill>
        <p:spPr bwMode="auto">
          <a:xfrm>
            <a:off x="0" y="0"/>
            <a:ext cx="9080938" cy="4114800"/>
          </a:xfrm>
          <a:prstGeom prst="rect">
            <a:avLst/>
          </a:prstGeom>
          <a:noFill/>
        </p:spPr>
      </p:pic>
      <p:sp>
        <p:nvSpPr>
          <p:cNvPr id="7" name="Text Box 2"/>
          <p:cNvSpPr txBox="1">
            <a:spLocks noChangeArrowheads="1"/>
          </p:cNvSpPr>
          <p:nvPr/>
        </p:nvSpPr>
        <p:spPr bwMode="auto">
          <a:xfrm>
            <a:off x="0" y="4800600"/>
            <a:ext cx="9144000" cy="624422"/>
          </a:xfrm>
          <a:prstGeom prst="rect">
            <a:avLst/>
          </a:prstGeom>
          <a:noFill/>
          <a:ln w="9525">
            <a:noFill/>
            <a:round/>
            <a:headEnd/>
            <a:tailEnd/>
          </a:ln>
        </p:spPr>
        <p:txBody>
          <a:bodyPr wrap="square" lIns="79962" tIns="68159" rIns="79962" bIns="40001">
            <a:spAutoFit/>
          </a:bodyPr>
          <a:lstStyle/>
          <a:p>
            <a:pPr algn="ctr" defTabSz="405710" fontAlgn="base" hangingPunct="0">
              <a:lnSpc>
                <a:spcPct val="93000"/>
              </a:lnSpc>
              <a:spcBef>
                <a:spcPct val="0"/>
              </a:spcBef>
              <a:spcAft>
                <a:spcPts val="1293"/>
              </a:spcAft>
              <a:buClr>
                <a:srgbClr val="000000"/>
              </a:buClr>
              <a:buSzPct val="100000"/>
              <a:tabLst>
                <a:tab pos="0" algn="l"/>
                <a:tab pos="405710" algn="l"/>
                <a:tab pos="811427" algn="l"/>
                <a:tab pos="1218565" algn="l"/>
                <a:tab pos="1624288" algn="l"/>
                <a:tab pos="2031429" algn="l"/>
                <a:tab pos="2437143" algn="l"/>
                <a:tab pos="2844289" algn="l"/>
                <a:tab pos="3250000" algn="l"/>
                <a:tab pos="3655715" algn="l"/>
                <a:tab pos="4062855" algn="l"/>
                <a:tab pos="4468571" algn="l"/>
                <a:tab pos="4875715" algn="l"/>
                <a:tab pos="5281435" algn="l"/>
                <a:tab pos="5688567" algn="l"/>
                <a:tab pos="6094288" algn="l"/>
                <a:tab pos="6501430" algn="l"/>
                <a:tab pos="6907142" algn="l"/>
                <a:tab pos="7312855" algn="l"/>
                <a:tab pos="7720002" algn="l"/>
                <a:tab pos="8125715" algn="l"/>
              </a:tabLst>
            </a:pPr>
            <a:r>
              <a:rPr lang="en-GB" sz="3600" b="1" dirty="0">
                <a:solidFill>
                  <a:srgbClr val="FFFFFF"/>
                </a:solidFill>
              </a:rPr>
              <a:t>Understand the timing!</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8101" y="35339"/>
            <a:ext cx="9029699" cy="6779440"/>
          </a:xfrm>
          <a:prstGeom prst="rect">
            <a:avLst/>
          </a:prstGeom>
        </p:spPr>
      </p:pic>
    </p:spTree>
    <p:extLst>
      <p:ext uri="{BB962C8B-B14F-4D97-AF65-F5344CB8AC3E}">
        <p14:creationId xmlns:p14="http://schemas.microsoft.com/office/powerpoint/2010/main" xmlns="" val="11115931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990600"/>
            <a:ext cx="9144000" cy="4864607"/>
          </a:xfrm>
          <a:prstGeom prst="rect">
            <a:avLst/>
          </a:prstGeom>
        </p:spPr>
      </p:pic>
    </p:spTree>
    <p:extLst>
      <p:ext uri="{BB962C8B-B14F-4D97-AF65-F5344CB8AC3E}">
        <p14:creationId xmlns:p14="http://schemas.microsoft.com/office/powerpoint/2010/main" xmlns="" val="19214705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extBox 1"/>
          <p:cNvSpPr txBox="1"/>
          <p:nvPr/>
        </p:nvSpPr>
        <p:spPr>
          <a:xfrm>
            <a:off x="0" y="457200"/>
            <a:ext cx="9144000" cy="923330"/>
          </a:xfrm>
          <a:prstGeom prst="rect">
            <a:avLst/>
          </a:prstGeom>
          <a:noFill/>
        </p:spPr>
        <p:txBody>
          <a:bodyPr wrap="square" rtlCol="0">
            <a:spAutoFit/>
          </a:bodyPr>
          <a:lstStyle/>
          <a:p>
            <a:pPr algn="ctr"/>
            <a:r>
              <a:rPr lang="en-US" sz="5400" b="1" dirty="0" err="1" smtClean="0"/>
              <a:t>Varroa</a:t>
            </a:r>
            <a:r>
              <a:rPr lang="en-US" sz="5400" b="1" dirty="0" smtClean="0"/>
              <a:t> Management</a:t>
            </a:r>
            <a:endParaRPr lang="en-US" sz="5400" b="1" dirty="0"/>
          </a:p>
        </p:txBody>
      </p:sp>
      <p:sp>
        <p:nvSpPr>
          <p:cNvPr id="3" name="TextBox 2"/>
          <p:cNvSpPr txBox="1"/>
          <p:nvPr/>
        </p:nvSpPr>
        <p:spPr>
          <a:xfrm>
            <a:off x="76200" y="2057400"/>
            <a:ext cx="9067800" cy="2185214"/>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2400" b="1" i="1" dirty="0" smtClean="0"/>
              <a:t>How to detect and assess mite populations</a:t>
            </a:r>
            <a:endParaRPr lang="en-US" sz="2400" b="1" i="1" dirty="0"/>
          </a:p>
          <a:p>
            <a:pPr marL="457200" indent="-457200">
              <a:lnSpc>
                <a:spcPct val="150000"/>
              </a:lnSpc>
              <a:buFont typeface="Arial" panose="020B0604020202020204" pitchFamily="34" charset="0"/>
              <a:buChar char="•"/>
            </a:pPr>
            <a:r>
              <a:rPr lang="en-US" sz="2400" b="1" i="1" dirty="0" smtClean="0"/>
              <a:t>How to know when mite populations suppression is needed </a:t>
            </a:r>
          </a:p>
          <a:p>
            <a:pPr marL="457200" indent="-457200">
              <a:lnSpc>
                <a:spcPct val="150000"/>
              </a:lnSpc>
              <a:buFont typeface="Arial" panose="020B0604020202020204" pitchFamily="34" charset="0"/>
              <a:buChar char="•"/>
            </a:pPr>
            <a:r>
              <a:rPr lang="en-US" sz="2400" b="1" i="1" dirty="0" smtClean="0"/>
              <a:t>How to suppress mite populations with oxalic acid</a:t>
            </a:r>
          </a:p>
          <a:p>
            <a:pPr marL="457200" indent="-457200" algn="ctr">
              <a:buFont typeface="Arial" panose="020B0604020202020204" pitchFamily="34" charset="0"/>
              <a:buChar char="•"/>
            </a:pPr>
            <a:endParaRPr lang="en-US" sz="2800" b="1" i="1" dirty="0"/>
          </a:p>
        </p:txBody>
      </p:sp>
    </p:spTree>
    <p:extLst>
      <p:ext uri="{BB962C8B-B14F-4D97-AF65-F5344CB8AC3E}">
        <p14:creationId xmlns:p14="http://schemas.microsoft.com/office/powerpoint/2010/main" xmlns="" val="699271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xmlns="" val="0"/>
              </a:ext>
            </a:extLst>
          </a:blip>
          <a:srcRect t="12531"/>
          <a:stretch/>
        </p:blipFill>
        <p:spPr>
          <a:xfrm>
            <a:off x="1905000" y="2467689"/>
            <a:ext cx="5414678" cy="3552111"/>
          </a:xfrm>
          <a:prstGeom prst="rect">
            <a:avLst/>
          </a:prstGeom>
        </p:spPr>
      </p:pic>
      <p:sp>
        <p:nvSpPr>
          <p:cNvPr id="3" name="TextBox 2"/>
          <p:cNvSpPr txBox="1"/>
          <p:nvPr/>
        </p:nvSpPr>
        <p:spPr>
          <a:xfrm>
            <a:off x="0" y="511314"/>
            <a:ext cx="9144000" cy="707886"/>
          </a:xfrm>
          <a:prstGeom prst="rect">
            <a:avLst/>
          </a:prstGeom>
          <a:noFill/>
        </p:spPr>
        <p:txBody>
          <a:bodyPr wrap="square" rtlCol="0">
            <a:spAutoFit/>
          </a:bodyPr>
          <a:lstStyle/>
          <a:p>
            <a:pPr algn="ctr"/>
            <a:r>
              <a:rPr lang="en-US" sz="4000" b="1" dirty="0" smtClean="0">
                <a:solidFill>
                  <a:schemeClr val="bg1"/>
                </a:solidFill>
              </a:rPr>
              <a:t>Detecting and Assessing Mite Populations</a:t>
            </a:r>
            <a:endParaRPr lang="en-US" sz="4000" b="1" dirty="0">
              <a:solidFill>
                <a:schemeClr val="bg1"/>
              </a:solidFill>
            </a:endParaRPr>
          </a:p>
        </p:txBody>
      </p:sp>
      <p:sp>
        <p:nvSpPr>
          <p:cNvPr id="5" name="TextBox 4"/>
          <p:cNvSpPr txBox="1"/>
          <p:nvPr/>
        </p:nvSpPr>
        <p:spPr>
          <a:xfrm>
            <a:off x="152400" y="1197114"/>
            <a:ext cx="9144000" cy="584775"/>
          </a:xfrm>
          <a:prstGeom prst="rect">
            <a:avLst/>
          </a:prstGeom>
          <a:noFill/>
        </p:spPr>
        <p:txBody>
          <a:bodyPr wrap="square" rtlCol="0">
            <a:spAutoFit/>
          </a:bodyPr>
          <a:lstStyle/>
          <a:p>
            <a:pPr algn="ctr"/>
            <a:r>
              <a:rPr lang="en-US" sz="3200" b="1" dirty="0" smtClean="0">
                <a:solidFill>
                  <a:schemeClr val="bg1"/>
                </a:solidFill>
              </a:rPr>
              <a:t>Dead Colony Method</a:t>
            </a:r>
            <a:endParaRPr lang="en-US" sz="3200" b="1" dirty="0">
              <a:solidFill>
                <a:schemeClr val="bg1"/>
              </a:solidFill>
            </a:endParaRPr>
          </a:p>
        </p:txBody>
      </p:sp>
    </p:spTree>
    <p:extLst>
      <p:ext uri="{BB962C8B-B14F-4D97-AF65-F5344CB8AC3E}">
        <p14:creationId xmlns:p14="http://schemas.microsoft.com/office/powerpoint/2010/main" xmlns="" val="20389079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3400" y="1781889"/>
            <a:ext cx="3552111" cy="3552111"/>
          </a:xfrm>
          <a:prstGeom prst="rect">
            <a:avLst/>
          </a:prstGeom>
        </p:spPr>
      </p:pic>
      <p:sp>
        <p:nvSpPr>
          <p:cNvPr id="3" name="TextBox 2"/>
          <p:cNvSpPr txBox="1"/>
          <p:nvPr/>
        </p:nvSpPr>
        <p:spPr>
          <a:xfrm>
            <a:off x="0" y="511314"/>
            <a:ext cx="9144000" cy="707886"/>
          </a:xfrm>
          <a:prstGeom prst="rect">
            <a:avLst/>
          </a:prstGeom>
          <a:noFill/>
        </p:spPr>
        <p:txBody>
          <a:bodyPr wrap="square" rtlCol="0">
            <a:spAutoFit/>
          </a:bodyPr>
          <a:lstStyle/>
          <a:p>
            <a:pPr algn="ctr"/>
            <a:r>
              <a:rPr lang="en-US" sz="4000" b="1" dirty="0" smtClean="0">
                <a:solidFill>
                  <a:schemeClr val="bg1"/>
                </a:solidFill>
              </a:rPr>
              <a:t>Detecting and Assessing Mite Populations</a:t>
            </a:r>
            <a:endParaRPr lang="en-US" sz="4000" b="1" dirty="0">
              <a:solidFill>
                <a:schemeClr val="bg1"/>
              </a:solidFill>
            </a:endParaRPr>
          </a:p>
        </p:txBody>
      </p:sp>
      <p:sp>
        <p:nvSpPr>
          <p:cNvPr id="5" name="TextBox 4"/>
          <p:cNvSpPr txBox="1"/>
          <p:nvPr/>
        </p:nvSpPr>
        <p:spPr>
          <a:xfrm>
            <a:off x="152400" y="1197114"/>
            <a:ext cx="9144000" cy="584775"/>
          </a:xfrm>
          <a:prstGeom prst="rect">
            <a:avLst/>
          </a:prstGeom>
          <a:noFill/>
        </p:spPr>
        <p:txBody>
          <a:bodyPr wrap="square" rtlCol="0">
            <a:spAutoFit/>
          </a:bodyPr>
          <a:lstStyle/>
          <a:p>
            <a:pPr algn="ctr"/>
            <a:r>
              <a:rPr lang="en-US" sz="3200" b="1" dirty="0" smtClean="0">
                <a:solidFill>
                  <a:schemeClr val="bg1"/>
                </a:solidFill>
              </a:rPr>
              <a:t>Live Colony Method</a:t>
            </a:r>
            <a:endParaRPr lang="en-US" sz="3200" b="1" dirty="0">
              <a:solidFill>
                <a:schemeClr val="bg1"/>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810000" y="2743200"/>
            <a:ext cx="4721840" cy="3552111"/>
          </a:xfrm>
          <a:prstGeom prst="rect">
            <a:avLst/>
          </a:prstGeom>
        </p:spPr>
      </p:pic>
    </p:spTree>
    <p:extLst>
      <p:ext uri="{BB962C8B-B14F-4D97-AF65-F5344CB8AC3E}">
        <p14:creationId xmlns:p14="http://schemas.microsoft.com/office/powerpoint/2010/main" xmlns="" val="2058879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extBox 1"/>
          <p:cNvSpPr txBox="1"/>
          <p:nvPr/>
        </p:nvSpPr>
        <p:spPr>
          <a:xfrm>
            <a:off x="0" y="457200"/>
            <a:ext cx="9144000" cy="923330"/>
          </a:xfrm>
          <a:prstGeom prst="rect">
            <a:avLst/>
          </a:prstGeom>
          <a:noFill/>
        </p:spPr>
        <p:txBody>
          <a:bodyPr wrap="square" rtlCol="0">
            <a:spAutoFit/>
          </a:bodyPr>
          <a:lstStyle/>
          <a:p>
            <a:pPr algn="ctr"/>
            <a:r>
              <a:rPr lang="en-US" sz="5400" b="1" dirty="0" smtClean="0"/>
              <a:t>When to Treat</a:t>
            </a:r>
            <a:endParaRPr lang="en-US" sz="5400" b="1" dirty="0"/>
          </a:p>
        </p:txBody>
      </p:sp>
      <p:sp>
        <p:nvSpPr>
          <p:cNvPr id="3" name="TextBox 2"/>
          <p:cNvSpPr txBox="1"/>
          <p:nvPr/>
        </p:nvSpPr>
        <p:spPr>
          <a:xfrm>
            <a:off x="76200" y="2057400"/>
            <a:ext cx="9067800" cy="3970318"/>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2400" b="1" i="1" dirty="0"/>
              <a:t>I</a:t>
            </a:r>
            <a:r>
              <a:rPr lang="en-US" sz="2400" b="1" i="1" dirty="0" smtClean="0"/>
              <a:t>n the late winter, take action to reduce mite populations if they are detectable using the sugar roll technique.</a:t>
            </a:r>
            <a:endParaRPr lang="en-US" sz="2400" b="1" i="1" dirty="0"/>
          </a:p>
          <a:p>
            <a:pPr marL="457200" indent="-457200">
              <a:lnSpc>
                <a:spcPct val="150000"/>
              </a:lnSpc>
              <a:buFont typeface="Arial" panose="020B0604020202020204" pitchFamily="34" charset="0"/>
              <a:buChar char="•"/>
            </a:pPr>
            <a:r>
              <a:rPr lang="en-US" sz="2400" b="1" i="1" dirty="0" smtClean="0"/>
              <a:t>Sample again in mid-September.  If you detect 3 or more mites per 100 bees (9 mites on a 300 bee sample), remove crop and suppress mite populations.</a:t>
            </a:r>
          </a:p>
          <a:p>
            <a:pPr marL="457200" indent="-457200">
              <a:lnSpc>
                <a:spcPct val="150000"/>
              </a:lnSpc>
              <a:buFont typeface="Arial" panose="020B0604020202020204" pitchFamily="34" charset="0"/>
              <a:buChar char="•"/>
            </a:pPr>
            <a:r>
              <a:rPr lang="en-US" sz="2400" b="1" i="1" dirty="0" smtClean="0"/>
              <a:t>If you detect less than 3 mites per 100 bees in mid-September you can delay suppression measures until colonies are “</a:t>
            </a:r>
            <a:r>
              <a:rPr lang="en-US" sz="2400" b="1" i="1" dirty="0" err="1" smtClean="0"/>
              <a:t>broodless</a:t>
            </a:r>
            <a:r>
              <a:rPr lang="en-US" sz="2400" b="1" i="1" dirty="0" smtClean="0"/>
              <a:t>.”</a:t>
            </a:r>
            <a:endParaRPr lang="en-US" sz="2800" b="1" i="1" dirty="0"/>
          </a:p>
        </p:txBody>
      </p:sp>
    </p:spTree>
    <p:extLst>
      <p:ext uri="{BB962C8B-B14F-4D97-AF65-F5344CB8AC3E}">
        <p14:creationId xmlns:p14="http://schemas.microsoft.com/office/powerpoint/2010/main" xmlns="" val="290457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600200" y="1633537"/>
            <a:ext cx="6181762" cy="3624263"/>
          </a:xfrm>
          <a:prstGeom prst="rect">
            <a:avLst/>
          </a:prstGeom>
        </p:spPr>
      </p:pic>
    </p:spTree>
    <p:extLst>
      <p:ext uri="{BB962C8B-B14F-4D97-AF65-F5344CB8AC3E}">
        <p14:creationId xmlns:p14="http://schemas.microsoft.com/office/powerpoint/2010/main" xmlns="" val="7585189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extBox 1"/>
          <p:cNvSpPr txBox="1"/>
          <p:nvPr/>
        </p:nvSpPr>
        <p:spPr>
          <a:xfrm>
            <a:off x="0" y="533400"/>
            <a:ext cx="9144000" cy="923330"/>
          </a:xfrm>
          <a:prstGeom prst="rect">
            <a:avLst/>
          </a:prstGeom>
          <a:noFill/>
        </p:spPr>
        <p:txBody>
          <a:bodyPr wrap="square" rtlCol="0">
            <a:spAutoFit/>
          </a:bodyPr>
          <a:lstStyle/>
          <a:p>
            <a:pPr algn="ctr"/>
            <a:r>
              <a:rPr lang="en-US" sz="5400" b="1" dirty="0" smtClean="0"/>
              <a:t>Suppressing Mite Populations</a:t>
            </a:r>
            <a:endParaRPr lang="en-US" sz="5400" b="1" dirty="0"/>
          </a:p>
        </p:txBody>
      </p:sp>
      <p:sp>
        <p:nvSpPr>
          <p:cNvPr id="3" name="TextBox 2"/>
          <p:cNvSpPr txBox="1"/>
          <p:nvPr/>
        </p:nvSpPr>
        <p:spPr>
          <a:xfrm>
            <a:off x="76200" y="2609671"/>
            <a:ext cx="9067800" cy="1200329"/>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2400" b="1" i="1" dirty="0" smtClean="0"/>
              <a:t>Approved in Europe for over 20 years</a:t>
            </a:r>
            <a:endParaRPr lang="en-US" sz="2400" b="1" i="1" dirty="0"/>
          </a:p>
          <a:p>
            <a:pPr marL="457200" indent="-457200">
              <a:lnSpc>
                <a:spcPct val="150000"/>
              </a:lnSpc>
              <a:buFont typeface="Arial" panose="020B0604020202020204" pitchFamily="34" charset="0"/>
              <a:buChar char="•"/>
            </a:pPr>
            <a:r>
              <a:rPr lang="en-US" sz="2400" b="1" i="1" dirty="0" smtClean="0"/>
              <a:t>Used in Canada since 2010</a:t>
            </a:r>
            <a:endParaRPr lang="en-US" sz="2800" b="1" i="1" dirty="0"/>
          </a:p>
        </p:txBody>
      </p:sp>
      <p:sp>
        <p:nvSpPr>
          <p:cNvPr id="4" name="TextBox 3"/>
          <p:cNvSpPr txBox="1"/>
          <p:nvPr/>
        </p:nvSpPr>
        <p:spPr>
          <a:xfrm>
            <a:off x="0" y="1440359"/>
            <a:ext cx="9144000" cy="769441"/>
          </a:xfrm>
          <a:prstGeom prst="rect">
            <a:avLst/>
          </a:prstGeom>
          <a:noFill/>
        </p:spPr>
        <p:txBody>
          <a:bodyPr wrap="square" rtlCol="0">
            <a:spAutoFit/>
          </a:bodyPr>
          <a:lstStyle/>
          <a:p>
            <a:pPr algn="ctr"/>
            <a:r>
              <a:rPr lang="en-US" sz="4400" b="1" dirty="0" smtClean="0"/>
              <a:t>Why Oxalic Acid?</a:t>
            </a:r>
            <a:endParaRPr lang="en-US" sz="4400" b="1" dirty="0"/>
          </a:p>
        </p:txBody>
      </p:sp>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019800" y="3822700"/>
            <a:ext cx="2502408" cy="2502408"/>
          </a:xfrm>
          <a:prstGeom prst="rect">
            <a:avLst/>
          </a:prstGeom>
        </p:spPr>
      </p:pic>
    </p:spTree>
    <p:extLst>
      <p:ext uri="{BB962C8B-B14F-4D97-AF65-F5344CB8AC3E}">
        <p14:creationId xmlns:p14="http://schemas.microsoft.com/office/powerpoint/2010/main" xmlns="" val="3125814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3" cstate="print"/>
          <a:srcRect/>
          <a:stretch>
            <a:fillRect/>
          </a:stretch>
        </p:blipFill>
        <p:spPr bwMode="auto">
          <a:xfrm>
            <a:off x="0" y="-1"/>
            <a:ext cx="9144000" cy="6871911"/>
          </a:xfrm>
          <a:prstGeom prst="rect">
            <a:avLst/>
          </a:prstGeom>
          <a:noFill/>
          <a:ln w="9525">
            <a:noFill/>
            <a:miter lim="800000"/>
            <a:headEnd/>
            <a:tailEnd/>
          </a:ln>
        </p:spPr>
      </p:pic>
      <p:sp>
        <p:nvSpPr>
          <p:cNvPr id="4" name="Text Box 2"/>
          <p:cNvSpPr txBox="1">
            <a:spLocks noChangeArrowheads="1"/>
          </p:cNvSpPr>
          <p:nvPr/>
        </p:nvSpPr>
        <p:spPr bwMode="auto">
          <a:xfrm>
            <a:off x="3886200" y="5720219"/>
            <a:ext cx="5334001" cy="1137781"/>
          </a:xfrm>
          <a:prstGeom prst="rect">
            <a:avLst/>
          </a:prstGeom>
          <a:solidFill>
            <a:schemeClr val="bg1"/>
          </a:solidFill>
          <a:ln w="9525">
            <a:noFill/>
            <a:round/>
            <a:headEnd/>
            <a:tailEnd/>
          </a:ln>
        </p:spPr>
        <p:txBody>
          <a:bodyPr wrap="square" lIns="80022" tIns="68208" rIns="80022" bIns="40029">
            <a:spAutoFit/>
          </a:bodyPr>
          <a:lstStyle/>
          <a:p>
            <a:pPr algn="ctr" defTabSz="406004">
              <a:spcAft>
                <a:spcPts val="1293"/>
              </a:spcAft>
              <a:tabLst>
                <a:tab pos="0" algn="l"/>
                <a:tab pos="406004" algn="l"/>
                <a:tab pos="812015" algn="l"/>
                <a:tab pos="1219454" algn="l"/>
                <a:tab pos="1625466" algn="l"/>
                <a:tab pos="2032904" algn="l"/>
                <a:tab pos="2438913" algn="l"/>
                <a:tab pos="2846354" algn="l"/>
                <a:tab pos="3252359" algn="l"/>
                <a:tab pos="3658368" algn="l"/>
                <a:tab pos="4065804" algn="l"/>
                <a:tab pos="4471815" algn="l"/>
                <a:tab pos="4879256" algn="l"/>
                <a:tab pos="5285264" algn="l"/>
                <a:tab pos="5692697" algn="l"/>
                <a:tab pos="6098712" algn="l"/>
                <a:tab pos="6506149" algn="l"/>
                <a:tab pos="6912156" algn="l"/>
                <a:tab pos="7318164" algn="l"/>
                <a:tab pos="7725605" algn="l"/>
                <a:tab pos="8131614" algn="l"/>
              </a:tabLst>
            </a:pPr>
            <a:r>
              <a:rPr lang="en-GB" sz="2800" b="1" dirty="0">
                <a:solidFill>
                  <a:srgbClr val="000000"/>
                </a:solidFill>
                <a:latin typeface="Comic Sans MS" pitchFamily="64" charset="0"/>
              </a:rPr>
              <a:t>Acids are much more</a:t>
            </a:r>
          </a:p>
          <a:p>
            <a:pPr algn="ctr" defTabSz="406004">
              <a:spcAft>
                <a:spcPts val="1293"/>
              </a:spcAft>
              <a:tabLst>
                <a:tab pos="0" algn="l"/>
                <a:tab pos="406004" algn="l"/>
                <a:tab pos="812015" algn="l"/>
                <a:tab pos="1219454" algn="l"/>
                <a:tab pos="1625466" algn="l"/>
                <a:tab pos="2032904" algn="l"/>
                <a:tab pos="2438913" algn="l"/>
                <a:tab pos="2846354" algn="l"/>
                <a:tab pos="3252359" algn="l"/>
                <a:tab pos="3658368" algn="l"/>
                <a:tab pos="4065804" algn="l"/>
                <a:tab pos="4471815" algn="l"/>
                <a:tab pos="4879256" algn="l"/>
                <a:tab pos="5285264" algn="l"/>
                <a:tab pos="5692697" algn="l"/>
                <a:tab pos="6098712" algn="l"/>
                <a:tab pos="6506149" algn="l"/>
                <a:tab pos="6912156" algn="l"/>
                <a:tab pos="7318164" algn="l"/>
                <a:tab pos="7725605" algn="l"/>
                <a:tab pos="8131614" algn="l"/>
              </a:tabLst>
            </a:pPr>
            <a:r>
              <a:rPr lang="en-GB" sz="2800" b="1" dirty="0">
                <a:solidFill>
                  <a:srgbClr val="000000"/>
                </a:solidFill>
                <a:latin typeface="Comic Sans MS" pitchFamily="64" charset="0"/>
              </a:rPr>
              <a:t>toxic to mites than to bees</a:t>
            </a:r>
          </a:p>
        </p:txBody>
      </p:sp>
    </p:spTree>
    <p:extLst>
      <p:ext uri="{BB962C8B-B14F-4D97-AF65-F5344CB8AC3E}">
        <p14:creationId xmlns:p14="http://schemas.microsoft.com/office/powerpoint/2010/main" xmlns="" val="25887544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0594" name="Picture 2"/>
          <p:cNvPicPr>
            <a:picLocks noChangeAspect="1" noChangeArrowheads="1"/>
          </p:cNvPicPr>
          <p:nvPr/>
        </p:nvPicPr>
        <p:blipFill>
          <a:blip r:embed="rId3" cstate="print"/>
          <a:srcRect/>
          <a:stretch>
            <a:fillRect/>
          </a:stretch>
        </p:blipFill>
        <p:spPr bwMode="auto">
          <a:xfrm>
            <a:off x="3540903" y="1"/>
            <a:ext cx="5603098" cy="6858000"/>
          </a:xfrm>
          <a:prstGeom prst="rect">
            <a:avLst/>
          </a:prstGeom>
          <a:noFill/>
          <a:ln w="9525">
            <a:noFill/>
            <a:miter lim="800000"/>
            <a:headEnd/>
            <a:tailEnd/>
          </a:ln>
        </p:spPr>
      </p:pic>
      <p:sp>
        <p:nvSpPr>
          <p:cNvPr id="4" name="Text Box 2"/>
          <p:cNvSpPr txBox="1">
            <a:spLocks noChangeArrowheads="1"/>
          </p:cNvSpPr>
          <p:nvPr/>
        </p:nvSpPr>
        <p:spPr bwMode="auto">
          <a:xfrm>
            <a:off x="0" y="457200"/>
            <a:ext cx="3276600" cy="1998388"/>
          </a:xfrm>
          <a:prstGeom prst="rect">
            <a:avLst/>
          </a:prstGeom>
          <a:noFill/>
          <a:ln w="9525">
            <a:noFill/>
            <a:round/>
            <a:headEnd/>
            <a:tailEnd/>
          </a:ln>
        </p:spPr>
        <p:txBody>
          <a:bodyPr wrap="square" lIns="79962" tIns="68159" rIns="79962" bIns="40001">
            <a:spAutoFit/>
          </a:bodyPr>
          <a:lstStyle/>
          <a:p>
            <a:pPr algn="ctr" defTabSz="405710" fontAlgn="base" hangingPunct="0">
              <a:lnSpc>
                <a:spcPct val="93000"/>
              </a:lnSpc>
              <a:spcBef>
                <a:spcPct val="0"/>
              </a:spcBef>
              <a:spcAft>
                <a:spcPts val="1293"/>
              </a:spcAft>
              <a:buClr>
                <a:srgbClr val="000000"/>
              </a:buClr>
              <a:buSzPct val="100000"/>
              <a:tabLst>
                <a:tab pos="0" algn="l"/>
                <a:tab pos="405710" algn="l"/>
                <a:tab pos="811427" algn="l"/>
                <a:tab pos="1218565" algn="l"/>
                <a:tab pos="1624288" algn="l"/>
                <a:tab pos="2031429" algn="l"/>
                <a:tab pos="2437143" algn="l"/>
                <a:tab pos="2844289" algn="l"/>
                <a:tab pos="3250000" algn="l"/>
                <a:tab pos="3655715" algn="l"/>
                <a:tab pos="4062855" algn="l"/>
                <a:tab pos="4468571" algn="l"/>
                <a:tab pos="4875715" algn="l"/>
                <a:tab pos="5281435" algn="l"/>
                <a:tab pos="5688567" algn="l"/>
                <a:tab pos="6094288" algn="l"/>
                <a:tab pos="6501430" algn="l"/>
                <a:tab pos="6907142" algn="l"/>
                <a:tab pos="7312855" algn="l"/>
                <a:tab pos="7720002" algn="l"/>
                <a:tab pos="8125715" algn="l"/>
              </a:tabLst>
            </a:pPr>
            <a:r>
              <a:rPr lang="en-GB" sz="4400" b="1" dirty="0">
                <a:solidFill>
                  <a:srgbClr val="FFFFFF"/>
                </a:solidFill>
              </a:rPr>
              <a:t>Oxalic is the strongest organic acid</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4572000" y="2818009"/>
            <a:ext cx="4286250" cy="2867266"/>
          </a:xfrm>
          <a:prstGeom prst="rect">
            <a:avLst/>
          </a:prstGeom>
          <a:noFill/>
          <a:extLst>
            <a:ext uri="{909E8E84-426E-40DD-AFC4-6F175D3DCCD1}">
              <a14:hiddenFill xmlns:a14="http://schemas.microsoft.com/office/drawing/2010/main" xmlns="">
                <a:solidFill>
                  <a:srgbClr val="FFFFFF"/>
                </a:solidFill>
              </a14:hiddenFill>
            </a:ext>
          </a:extLst>
        </p:spPr>
      </p:pic>
      <p:sp>
        <p:nvSpPr>
          <p:cNvPr id="3" name="Content Placeholder 2"/>
          <p:cNvSpPr>
            <a:spLocks noGrp="1"/>
          </p:cNvSpPr>
          <p:nvPr>
            <p:ph idx="1"/>
          </p:nvPr>
        </p:nvSpPr>
        <p:spPr>
          <a:xfrm>
            <a:off x="0" y="5867400"/>
            <a:ext cx="9144000" cy="914400"/>
          </a:xfrm>
        </p:spPr>
        <p:txBody>
          <a:bodyPr/>
          <a:lstStyle/>
          <a:p>
            <a:pPr marL="0" indent="0" algn="ctr">
              <a:buNone/>
            </a:pPr>
            <a:r>
              <a:rPr lang="en-US" sz="2400" dirty="0">
                <a:solidFill>
                  <a:schemeClr val="bg1"/>
                </a:solidFill>
              </a:rPr>
              <a:t>There are speculative hypotheses as to why acids kill varroa, but no definitive study.  </a:t>
            </a:r>
          </a:p>
          <a:p>
            <a:pPr marL="0" indent="0" algn="ctr">
              <a:buNone/>
            </a:pPr>
            <a:endParaRPr lang="en-US" dirty="0"/>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tretch>
            <a:fillRect/>
          </a:stretch>
        </p:blipFill>
        <p:spPr bwMode="auto">
          <a:xfrm>
            <a:off x="361950" y="401441"/>
            <a:ext cx="4210050" cy="241656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702586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381000" y="381000"/>
            <a:ext cx="3823021" cy="302854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tretch>
            <a:fillRect/>
          </a:stretch>
        </p:blipFill>
        <p:spPr bwMode="auto">
          <a:xfrm>
            <a:off x="3891070" y="2133600"/>
            <a:ext cx="4735566" cy="355167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Content Placeholder 2"/>
          <p:cNvSpPr>
            <a:spLocks noGrp="1"/>
          </p:cNvSpPr>
          <p:nvPr>
            <p:ph idx="1"/>
          </p:nvPr>
        </p:nvSpPr>
        <p:spPr>
          <a:xfrm>
            <a:off x="0" y="5867400"/>
            <a:ext cx="9144000" cy="914400"/>
          </a:xfrm>
        </p:spPr>
        <p:txBody>
          <a:bodyPr/>
          <a:lstStyle/>
          <a:p>
            <a:pPr marL="0" indent="0" algn="ctr">
              <a:buNone/>
            </a:pPr>
            <a:r>
              <a:rPr lang="en-US" sz="2400" dirty="0">
                <a:solidFill>
                  <a:schemeClr val="bg1"/>
                </a:solidFill>
              </a:rPr>
              <a:t>There are speculative hypotheses as to why acids kill varroa, but no definitive study.  </a:t>
            </a:r>
          </a:p>
          <a:p>
            <a:pPr marL="0" indent="0" algn="ctr">
              <a:buNone/>
            </a:pPr>
            <a:endParaRPr lang="en-US" dirty="0"/>
          </a:p>
        </p:txBody>
      </p:sp>
    </p:spTree>
    <p:extLst>
      <p:ext uri="{BB962C8B-B14F-4D97-AF65-F5344CB8AC3E}">
        <p14:creationId xmlns:p14="http://schemas.microsoft.com/office/powerpoint/2010/main" xmlns="" val="39598346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extBox 1"/>
          <p:cNvSpPr txBox="1"/>
          <p:nvPr/>
        </p:nvSpPr>
        <p:spPr>
          <a:xfrm>
            <a:off x="0" y="1219200"/>
            <a:ext cx="9144000" cy="923330"/>
          </a:xfrm>
          <a:prstGeom prst="rect">
            <a:avLst/>
          </a:prstGeom>
          <a:noFill/>
        </p:spPr>
        <p:txBody>
          <a:bodyPr wrap="square" rtlCol="0">
            <a:spAutoFit/>
          </a:bodyPr>
          <a:lstStyle/>
          <a:p>
            <a:pPr algn="ctr"/>
            <a:r>
              <a:rPr lang="en-US" sz="5400" b="1" dirty="0"/>
              <a:t>Safety to Humans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70" name="Picture 2"/>
          <p:cNvPicPr>
            <a:picLocks noChangeAspect="1" noChangeArrowheads="1"/>
          </p:cNvPicPr>
          <p:nvPr/>
        </p:nvPicPr>
        <p:blipFill>
          <a:blip r:embed="rId3" cstate="print"/>
          <a:srcRect/>
          <a:stretch>
            <a:fillRect/>
          </a:stretch>
        </p:blipFill>
        <p:spPr bwMode="auto">
          <a:xfrm>
            <a:off x="0" y="0"/>
            <a:ext cx="9144000" cy="6859441"/>
          </a:xfrm>
          <a:prstGeom prst="rect">
            <a:avLst/>
          </a:prstGeom>
          <a:noFill/>
          <a:ln w="9525">
            <a:noFill/>
            <a:miter lim="800000"/>
            <a:headEnd/>
            <a:tailEnd/>
          </a:ln>
        </p:spPr>
      </p:pic>
      <p:sp>
        <p:nvSpPr>
          <p:cNvPr id="288771" name="Text Box 2"/>
          <p:cNvSpPr txBox="1">
            <a:spLocks noChangeArrowheads="1"/>
          </p:cNvSpPr>
          <p:nvPr/>
        </p:nvSpPr>
        <p:spPr bwMode="auto">
          <a:xfrm>
            <a:off x="977760" y="457200"/>
            <a:ext cx="5045760" cy="967913"/>
          </a:xfrm>
          <a:prstGeom prst="rect">
            <a:avLst/>
          </a:prstGeom>
          <a:noFill/>
          <a:ln w="9525">
            <a:noFill/>
            <a:round/>
            <a:headEnd/>
            <a:tailEnd/>
          </a:ln>
        </p:spPr>
        <p:txBody>
          <a:bodyPr lIns="79962" tIns="68159" rIns="79962" bIns="40001">
            <a:spAutoFit/>
          </a:bodyPr>
          <a:lstStyle/>
          <a:p>
            <a:pPr algn="ctr" defTabSz="405710" fontAlgn="base" hangingPunct="0">
              <a:lnSpc>
                <a:spcPct val="93000"/>
              </a:lnSpc>
              <a:spcBef>
                <a:spcPct val="0"/>
              </a:spcBef>
              <a:spcAft>
                <a:spcPts val="1293"/>
              </a:spcAft>
              <a:buClr>
                <a:srgbClr val="000000"/>
              </a:buClr>
              <a:buSzPct val="100000"/>
              <a:tabLst>
                <a:tab pos="0" algn="l"/>
                <a:tab pos="405710" algn="l"/>
                <a:tab pos="811427" algn="l"/>
                <a:tab pos="1218565" algn="l"/>
                <a:tab pos="1624288" algn="l"/>
                <a:tab pos="2031429" algn="l"/>
                <a:tab pos="2437143" algn="l"/>
                <a:tab pos="2844289" algn="l"/>
                <a:tab pos="3250000" algn="l"/>
                <a:tab pos="3655715" algn="l"/>
                <a:tab pos="4062855" algn="l"/>
                <a:tab pos="4468571" algn="l"/>
                <a:tab pos="4875715" algn="l"/>
                <a:tab pos="5281435" algn="l"/>
                <a:tab pos="5688567" algn="l"/>
                <a:tab pos="6094288" algn="l"/>
                <a:tab pos="6501430" algn="l"/>
                <a:tab pos="6907142" algn="l"/>
                <a:tab pos="7312855" algn="l"/>
                <a:tab pos="7720002" algn="l"/>
                <a:tab pos="8125715" algn="l"/>
              </a:tabLst>
            </a:pPr>
            <a:r>
              <a:rPr lang="en-GB" sz="6000" b="1" i="1" dirty="0">
                <a:solidFill>
                  <a:srgbClr val="FFFFFF"/>
                </a:solidFill>
              </a:rPr>
              <a:t>Oxalis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0" name="Picture 4" descr="http://emergencypreparedness.org/wp-content/uploads/2014/11/RHUBARB-PLANT.jpg"/>
          <p:cNvPicPr>
            <a:picLocks noChangeAspect="1" noChangeArrowheads="1"/>
          </p:cNvPicPr>
          <p:nvPr/>
        </p:nvPicPr>
        <p:blipFill>
          <a:blip r:embed="rId3" cstate="print"/>
          <a:srcRect/>
          <a:stretch>
            <a:fillRect/>
          </a:stretch>
        </p:blipFill>
        <p:spPr bwMode="auto">
          <a:xfrm>
            <a:off x="-1" y="0"/>
            <a:ext cx="4673599" cy="3505200"/>
          </a:xfrm>
          <a:prstGeom prst="rect">
            <a:avLst/>
          </a:prstGeom>
          <a:noFill/>
        </p:spPr>
      </p:pic>
      <p:pic>
        <p:nvPicPr>
          <p:cNvPr id="50181" name="Picture 5"/>
          <p:cNvPicPr>
            <a:picLocks noChangeAspect="1" noChangeArrowheads="1"/>
          </p:cNvPicPr>
          <p:nvPr/>
        </p:nvPicPr>
        <p:blipFill>
          <a:blip r:embed="rId4" cstate="print"/>
          <a:srcRect/>
          <a:stretch>
            <a:fillRect/>
          </a:stretch>
        </p:blipFill>
        <p:spPr bwMode="auto">
          <a:xfrm>
            <a:off x="4743450" y="1752600"/>
            <a:ext cx="4400550" cy="4667250"/>
          </a:xfrm>
          <a:prstGeom prst="rect">
            <a:avLst/>
          </a:prstGeom>
          <a:noFill/>
          <a:ln w="9525">
            <a:noFill/>
            <a:miter lim="800000"/>
            <a:headEnd/>
            <a:tailEnd/>
          </a:ln>
        </p:spPr>
      </p:pic>
      <p:sp>
        <p:nvSpPr>
          <p:cNvPr id="5" name="Rectangle 4"/>
          <p:cNvSpPr/>
          <p:nvPr/>
        </p:nvSpPr>
        <p:spPr>
          <a:xfrm>
            <a:off x="6172200" y="6611779"/>
            <a:ext cx="2971800" cy="400110"/>
          </a:xfrm>
          <a:prstGeom prst="rect">
            <a:avLst/>
          </a:prstGeom>
        </p:spPr>
        <p:txBody>
          <a:bodyPr wrap="square">
            <a:spAutoFit/>
          </a:bodyPr>
          <a:lstStyle/>
          <a:p>
            <a:r>
              <a:rPr lang="en-US" sz="1000" dirty="0">
                <a:solidFill>
                  <a:schemeClr val="bg1"/>
                </a:solidFill>
              </a:rPr>
              <a:t>http://helios.hampshire.edu/~nlNS/mompdfs/oxalicacid.pdf</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cstate="print"/>
          <a:srcRect/>
          <a:stretch>
            <a:fillRect/>
          </a:stretch>
        </p:blipFill>
        <p:spPr bwMode="auto">
          <a:xfrm>
            <a:off x="0" y="0"/>
            <a:ext cx="5411244" cy="6858000"/>
          </a:xfrm>
          <a:prstGeom prst="rect">
            <a:avLst/>
          </a:prstGeom>
          <a:noFill/>
          <a:ln w="9525">
            <a:noFill/>
            <a:miter lim="800000"/>
            <a:headEnd/>
            <a:tailEnd/>
          </a:ln>
        </p:spPr>
      </p:pic>
      <p:sp>
        <p:nvSpPr>
          <p:cNvPr id="4" name="Text Box 2"/>
          <p:cNvSpPr txBox="1">
            <a:spLocks noChangeArrowheads="1"/>
          </p:cNvSpPr>
          <p:nvPr/>
        </p:nvSpPr>
        <p:spPr bwMode="auto">
          <a:xfrm>
            <a:off x="5638800" y="1219200"/>
            <a:ext cx="3505200" cy="1139627"/>
          </a:xfrm>
          <a:prstGeom prst="rect">
            <a:avLst/>
          </a:prstGeom>
          <a:noFill/>
          <a:ln w="9525">
            <a:noFill/>
            <a:round/>
            <a:headEnd/>
            <a:tailEnd/>
          </a:ln>
        </p:spPr>
        <p:txBody>
          <a:bodyPr wrap="square" lIns="79962" tIns="68159" rIns="79962" bIns="40001">
            <a:spAutoFit/>
          </a:bodyPr>
          <a:lstStyle/>
          <a:p>
            <a:pPr algn="ctr" defTabSz="405710" fontAlgn="base" hangingPunct="0">
              <a:lnSpc>
                <a:spcPct val="93000"/>
              </a:lnSpc>
              <a:spcBef>
                <a:spcPct val="0"/>
              </a:spcBef>
              <a:spcAft>
                <a:spcPts val="1293"/>
              </a:spcAft>
              <a:buClr>
                <a:srgbClr val="000000"/>
              </a:buClr>
              <a:buSzPct val="100000"/>
              <a:tabLst>
                <a:tab pos="0" algn="l"/>
                <a:tab pos="405710" algn="l"/>
                <a:tab pos="811427" algn="l"/>
                <a:tab pos="1218565" algn="l"/>
                <a:tab pos="1624288" algn="l"/>
                <a:tab pos="2031429" algn="l"/>
                <a:tab pos="2437143" algn="l"/>
                <a:tab pos="2844289" algn="l"/>
                <a:tab pos="3250000" algn="l"/>
                <a:tab pos="3655715" algn="l"/>
                <a:tab pos="4062855" algn="l"/>
                <a:tab pos="4468571" algn="l"/>
                <a:tab pos="4875715" algn="l"/>
                <a:tab pos="5281435" algn="l"/>
                <a:tab pos="5688567" algn="l"/>
                <a:tab pos="6094288" algn="l"/>
                <a:tab pos="6501430" algn="l"/>
                <a:tab pos="6907142" algn="l"/>
                <a:tab pos="7312855" algn="l"/>
                <a:tab pos="7720002" algn="l"/>
                <a:tab pos="8125715" algn="l"/>
              </a:tabLst>
            </a:pPr>
            <a:r>
              <a:rPr lang="en-GB" sz="3600" b="1" dirty="0">
                <a:solidFill>
                  <a:srgbClr val="FFFFFF"/>
                </a:solidFill>
              </a:rPr>
              <a:t>Tastes like strong lemonade</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0"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1524000" y="1219200"/>
            <a:ext cx="5892800" cy="4419600"/>
          </a:xfrm>
          <a:prstGeom prst="rect">
            <a:avLst/>
          </a:prstGeom>
          <a:noFill/>
        </p:spPr>
      </p:pic>
    </p:spTree>
    <p:extLst>
      <p:ext uri="{BB962C8B-B14F-4D97-AF65-F5344CB8AC3E}">
        <p14:creationId xmlns:p14="http://schemas.microsoft.com/office/powerpoint/2010/main" xmlns="" val="38969663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extBox 1"/>
          <p:cNvSpPr txBox="1"/>
          <p:nvPr/>
        </p:nvSpPr>
        <p:spPr>
          <a:xfrm>
            <a:off x="0" y="457200"/>
            <a:ext cx="9144000" cy="923330"/>
          </a:xfrm>
          <a:prstGeom prst="rect">
            <a:avLst/>
          </a:prstGeom>
          <a:noFill/>
        </p:spPr>
        <p:txBody>
          <a:bodyPr wrap="square" rtlCol="0">
            <a:spAutoFit/>
          </a:bodyPr>
          <a:lstStyle/>
          <a:p>
            <a:pPr algn="ctr"/>
            <a:r>
              <a:rPr lang="en-US" sz="5400" b="1" dirty="0" smtClean="0"/>
              <a:t>Structure of Presentation</a:t>
            </a:r>
            <a:endParaRPr lang="en-US" sz="5400" b="1" dirty="0"/>
          </a:p>
        </p:txBody>
      </p:sp>
      <p:sp>
        <p:nvSpPr>
          <p:cNvPr id="3" name="TextBox 2"/>
          <p:cNvSpPr txBox="1"/>
          <p:nvPr/>
        </p:nvSpPr>
        <p:spPr>
          <a:xfrm>
            <a:off x="76200" y="1676400"/>
            <a:ext cx="9067800" cy="3970318"/>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2400" b="1" i="1" dirty="0" smtClean="0"/>
              <a:t>What is </a:t>
            </a:r>
            <a:r>
              <a:rPr lang="en-US" sz="2400" b="1" i="1" dirty="0" err="1" smtClean="0"/>
              <a:t>Varroa</a:t>
            </a:r>
            <a:r>
              <a:rPr lang="en-US" sz="2400" b="1" i="1" dirty="0" smtClean="0"/>
              <a:t>?</a:t>
            </a:r>
            <a:endParaRPr lang="en-US" sz="2400" b="1" i="1" dirty="0"/>
          </a:p>
          <a:p>
            <a:pPr marL="457200" indent="-457200">
              <a:lnSpc>
                <a:spcPct val="150000"/>
              </a:lnSpc>
              <a:buFont typeface="Arial" panose="020B0604020202020204" pitchFamily="34" charset="0"/>
              <a:buChar char="•"/>
            </a:pPr>
            <a:r>
              <a:rPr lang="en-US" sz="2400" b="1" i="1" dirty="0" err="1" smtClean="0"/>
              <a:t>Varroa</a:t>
            </a:r>
            <a:r>
              <a:rPr lang="en-US" sz="2400" b="1" i="1" dirty="0" smtClean="0"/>
              <a:t> biology</a:t>
            </a:r>
          </a:p>
          <a:p>
            <a:pPr marL="457200" indent="-457200">
              <a:lnSpc>
                <a:spcPct val="150000"/>
              </a:lnSpc>
              <a:buFont typeface="Arial" panose="020B0604020202020204" pitchFamily="34" charset="0"/>
              <a:buChar char="•"/>
            </a:pPr>
            <a:r>
              <a:rPr lang="en-US" sz="2400" b="1" i="1" dirty="0" err="1" smtClean="0"/>
              <a:t>Varroa</a:t>
            </a:r>
            <a:r>
              <a:rPr lang="en-US" sz="2400" b="1" i="1" dirty="0" smtClean="0"/>
              <a:t> Management</a:t>
            </a:r>
          </a:p>
          <a:p>
            <a:pPr marL="914400" lvl="1" indent="-457200">
              <a:lnSpc>
                <a:spcPct val="150000"/>
              </a:lnSpc>
              <a:buFont typeface="Arial" panose="020B0604020202020204" pitchFamily="34" charset="0"/>
              <a:buChar char="•"/>
            </a:pPr>
            <a:r>
              <a:rPr lang="en-US" sz="2400" b="1" i="1" dirty="0" smtClean="0"/>
              <a:t>Detection methods</a:t>
            </a:r>
          </a:p>
          <a:p>
            <a:pPr marL="914400" lvl="1" indent="-457200">
              <a:lnSpc>
                <a:spcPct val="150000"/>
              </a:lnSpc>
              <a:buFont typeface="Arial" panose="020B0604020202020204" pitchFamily="34" charset="0"/>
              <a:buChar char="•"/>
            </a:pPr>
            <a:r>
              <a:rPr lang="en-US" sz="2400" b="1" i="1" dirty="0" smtClean="0"/>
              <a:t>When to treat</a:t>
            </a:r>
          </a:p>
          <a:p>
            <a:pPr marL="914400" lvl="1" indent="-457200">
              <a:lnSpc>
                <a:spcPct val="150000"/>
              </a:lnSpc>
              <a:buFont typeface="Arial" panose="020B0604020202020204" pitchFamily="34" charset="0"/>
              <a:buChar char="•"/>
            </a:pPr>
            <a:r>
              <a:rPr lang="en-US" sz="2400" b="1" i="1" dirty="0" smtClean="0"/>
              <a:t>How to apply oxalic acid</a:t>
            </a:r>
          </a:p>
          <a:p>
            <a:pPr marL="457200" indent="-457200">
              <a:lnSpc>
                <a:spcPct val="150000"/>
              </a:lnSpc>
              <a:buFont typeface="Arial" panose="020B0604020202020204" pitchFamily="34" charset="0"/>
              <a:buChar char="•"/>
            </a:pPr>
            <a:r>
              <a:rPr lang="en-US" sz="2400" b="1" i="1" dirty="0" smtClean="0"/>
              <a:t>Safety considerations of oxalic acid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0"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1524000" y="1384935"/>
            <a:ext cx="5892800" cy="4088130"/>
          </a:xfrm>
          <a:prstGeom prst="rect">
            <a:avLst/>
          </a:prstGeom>
          <a:noFill/>
        </p:spPr>
      </p:pic>
    </p:spTree>
    <p:extLst>
      <p:ext uri="{BB962C8B-B14F-4D97-AF65-F5344CB8AC3E}">
        <p14:creationId xmlns:p14="http://schemas.microsoft.com/office/powerpoint/2010/main" xmlns="" val="24906619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extBox 1"/>
          <p:cNvSpPr txBox="1"/>
          <p:nvPr/>
        </p:nvSpPr>
        <p:spPr>
          <a:xfrm>
            <a:off x="0" y="1219200"/>
            <a:ext cx="9144000" cy="923330"/>
          </a:xfrm>
          <a:prstGeom prst="rect">
            <a:avLst/>
          </a:prstGeom>
          <a:noFill/>
        </p:spPr>
        <p:txBody>
          <a:bodyPr wrap="square" rtlCol="0">
            <a:spAutoFit/>
          </a:bodyPr>
          <a:lstStyle/>
          <a:p>
            <a:pPr algn="ctr"/>
            <a:r>
              <a:rPr lang="en-US" sz="5400" b="1" dirty="0"/>
              <a:t>Purchasing Oxalic Acid</a:t>
            </a:r>
          </a:p>
        </p:txBody>
      </p:sp>
    </p:spTree>
    <p:extLst>
      <p:ext uri="{BB962C8B-B14F-4D97-AF65-F5344CB8AC3E}">
        <p14:creationId xmlns:p14="http://schemas.microsoft.com/office/powerpoint/2010/main" xmlns="" val="7862125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50180"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1752600" y="2057400"/>
            <a:ext cx="5892800" cy="3097929"/>
          </a:xfrm>
          <a:prstGeom prst="rect">
            <a:avLst/>
          </a:prstGeom>
          <a:noFill/>
        </p:spPr>
      </p:pic>
    </p:spTree>
    <p:extLst>
      <p:ext uri="{BB962C8B-B14F-4D97-AF65-F5344CB8AC3E}">
        <p14:creationId xmlns:p14="http://schemas.microsoft.com/office/powerpoint/2010/main" xmlns="" val="11414010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0180"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304800" y="457200"/>
            <a:ext cx="8458200" cy="5938913"/>
          </a:xfrm>
          <a:prstGeom prst="rect">
            <a:avLst/>
          </a:prstGeom>
          <a:noFill/>
        </p:spPr>
      </p:pic>
    </p:spTree>
    <p:extLst>
      <p:ext uri="{BB962C8B-B14F-4D97-AF65-F5344CB8AC3E}">
        <p14:creationId xmlns:p14="http://schemas.microsoft.com/office/powerpoint/2010/main" xmlns="" val="21241240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extBox 1"/>
          <p:cNvSpPr txBox="1"/>
          <p:nvPr/>
        </p:nvSpPr>
        <p:spPr>
          <a:xfrm>
            <a:off x="0" y="295870"/>
            <a:ext cx="9144000" cy="923330"/>
          </a:xfrm>
          <a:prstGeom prst="rect">
            <a:avLst/>
          </a:prstGeom>
          <a:noFill/>
        </p:spPr>
        <p:txBody>
          <a:bodyPr wrap="square" rtlCol="0">
            <a:spAutoFit/>
          </a:bodyPr>
          <a:lstStyle/>
          <a:p>
            <a:pPr algn="ctr"/>
            <a:r>
              <a:rPr lang="en-US" sz="5400" b="1" dirty="0" smtClean="0"/>
              <a:t>Application Methods</a:t>
            </a:r>
            <a:endParaRPr lang="en-US" sz="5400" b="1" dirty="0"/>
          </a:p>
        </p:txBody>
      </p:sp>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52412" y="1219200"/>
            <a:ext cx="4319588" cy="319241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657600" y="3563772"/>
            <a:ext cx="5181600" cy="2913228"/>
          </a:xfrm>
          <a:prstGeom prst="rect">
            <a:avLst/>
          </a:prstGeom>
        </p:spPr>
      </p:pic>
    </p:spTree>
    <p:extLst>
      <p:ext uri="{BB962C8B-B14F-4D97-AF65-F5344CB8AC3E}">
        <p14:creationId xmlns:p14="http://schemas.microsoft.com/office/powerpoint/2010/main" xmlns="" val="3571368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extBox 1"/>
          <p:cNvSpPr txBox="1"/>
          <p:nvPr/>
        </p:nvSpPr>
        <p:spPr>
          <a:xfrm>
            <a:off x="0" y="457200"/>
            <a:ext cx="9144000" cy="923330"/>
          </a:xfrm>
          <a:prstGeom prst="rect">
            <a:avLst/>
          </a:prstGeom>
          <a:noFill/>
        </p:spPr>
        <p:txBody>
          <a:bodyPr wrap="square" rtlCol="0">
            <a:spAutoFit/>
          </a:bodyPr>
          <a:lstStyle/>
          <a:p>
            <a:pPr algn="ctr"/>
            <a:r>
              <a:rPr lang="en-US" sz="5400" b="1" dirty="0" smtClean="0"/>
              <a:t>Directions for Use - Trickling</a:t>
            </a:r>
            <a:endParaRPr lang="en-US" sz="5400" b="1" dirty="0"/>
          </a:p>
        </p:txBody>
      </p:sp>
      <p:sp>
        <p:nvSpPr>
          <p:cNvPr id="3" name="TextBox 2"/>
          <p:cNvSpPr txBox="1"/>
          <p:nvPr/>
        </p:nvSpPr>
        <p:spPr>
          <a:xfrm>
            <a:off x="76200" y="2057400"/>
            <a:ext cx="9067800" cy="3970318"/>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2400" b="1" i="1" dirty="0" smtClean="0"/>
              <a:t>Prepare a solution by dissolving 35 grams of oxalic acid in 1 liter of lukewarm sugar water (1:1 solution)</a:t>
            </a:r>
            <a:endParaRPr lang="en-US" sz="2400" b="1" i="1" dirty="0"/>
          </a:p>
          <a:p>
            <a:pPr marL="457200" indent="-457200">
              <a:lnSpc>
                <a:spcPct val="150000"/>
              </a:lnSpc>
              <a:buFont typeface="Arial" panose="020B0604020202020204" pitchFamily="34" charset="0"/>
              <a:buChar char="•"/>
            </a:pPr>
            <a:r>
              <a:rPr lang="en-US" sz="2400" b="1" i="1" dirty="0" smtClean="0"/>
              <a:t>Treat in autumn or early spring (when little or no brood is present)</a:t>
            </a:r>
          </a:p>
          <a:p>
            <a:pPr marL="914400" lvl="1" indent="-457200">
              <a:lnSpc>
                <a:spcPct val="150000"/>
              </a:lnSpc>
              <a:buFont typeface="Arial" panose="020B0604020202020204" pitchFamily="34" charset="0"/>
              <a:buChar char="•"/>
            </a:pPr>
            <a:r>
              <a:rPr lang="en-US" sz="2400" b="1" i="1" dirty="0" smtClean="0"/>
              <a:t>Most effective in </a:t>
            </a:r>
            <a:r>
              <a:rPr lang="en-US" sz="2400" b="1" i="1" dirty="0" err="1" smtClean="0"/>
              <a:t>broodless</a:t>
            </a:r>
            <a:r>
              <a:rPr lang="en-US" sz="2400" b="1" i="1" dirty="0" smtClean="0"/>
              <a:t> colonies</a:t>
            </a:r>
          </a:p>
          <a:p>
            <a:pPr marL="914400" lvl="1" indent="-457200">
              <a:lnSpc>
                <a:spcPct val="150000"/>
              </a:lnSpc>
              <a:buFont typeface="Arial" panose="020B0604020202020204" pitchFamily="34" charset="0"/>
              <a:buChar char="•"/>
            </a:pPr>
            <a:r>
              <a:rPr lang="en-US" sz="2400" b="1" i="1" dirty="0" smtClean="0"/>
              <a:t>Treat when temperature is between 35-55 F (when bees are in a loose cluster)</a:t>
            </a:r>
          </a:p>
          <a:p>
            <a:pPr marL="914400" lvl="1" indent="-457200">
              <a:lnSpc>
                <a:spcPct val="150000"/>
              </a:lnSpc>
              <a:buFont typeface="Arial" panose="020B0604020202020204" pitchFamily="34" charset="0"/>
              <a:buChar char="•"/>
            </a:pPr>
            <a:r>
              <a:rPr lang="en-US" sz="2400" b="1" i="1" dirty="0" smtClean="0"/>
              <a:t>Wear protective equipment</a:t>
            </a:r>
          </a:p>
        </p:txBody>
      </p:sp>
    </p:spTree>
    <p:extLst>
      <p:ext uri="{BB962C8B-B14F-4D97-AF65-F5344CB8AC3E}">
        <p14:creationId xmlns:p14="http://schemas.microsoft.com/office/powerpoint/2010/main" xmlns="" val="712221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extBox 1"/>
          <p:cNvSpPr txBox="1"/>
          <p:nvPr/>
        </p:nvSpPr>
        <p:spPr>
          <a:xfrm>
            <a:off x="0" y="457200"/>
            <a:ext cx="9144000" cy="923330"/>
          </a:xfrm>
          <a:prstGeom prst="rect">
            <a:avLst/>
          </a:prstGeom>
          <a:noFill/>
        </p:spPr>
        <p:txBody>
          <a:bodyPr wrap="square" rtlCol="0">
            <a:spAutoFit/>
          </a:bodyPr>
          <a:lstStyle/>
          <a:p>
            <a:pPr algn="ctr"/>
            <a:r>
              <a:rPr lang="en-US" sz="5400" b="1" dirty="0" smtClean="0"/>
              <a:t>Break the Brood Cycle</a:t>
            </a:r>
            <a:endParaRPr lang="en-US" sz="5400" b="1" dirty="0"/>
          </a:p>
        </p:txBody>
      </p:sp>
      <p:sp>
        <p:nvSpPr>
          <p:cNvPr id="3" name="TextBox 2"/>
          <p:cNvSpPr txBox="1"/>
          <p:nvPr/>
        </p:nvSpPr>
        <p:spPr>
          <a:xfrm>
            <a:off x="76200" y="4572000"/>
            <a:ext cx="9067800" cy="1754326"/>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2400" b="1" i="1" dirty="0" smtClean="0"/>
              <a:t>Cage the queen on day 1</a:t>
            </a:r>
            <a:endParaRPr lang="en-US" sz="2400" b="1" i="1" dirty="0"/>
          </a:p>
          <a:p>
            <a:pPr marL="457200" indent="-457200">
              <a:lnSpc>
                <a:spcPct val="150000"/>
              </a:lnSpc>
              <a:buFont typeface="Arial" panose="020B0604020202020204" pitchFamily="34" charset="0"/>
              <a:buChar char="•"/>
            </a:pPr>
            <a:r>
              <a:rPr lang="en-US" sz="2400" b="1" i="1" dirty="0" smtClean="0"/>
              <a:t>Release the queen on day 14</a:t>
            </a:r>
          </a:p>
          <a:p>
            <a:pPr marL="457200" indent="-457200">
              <a:lnSpc>
                <a:spcPct val="150000"/>
              </a:lnSpc>
              <a:buFont typeface="Arial" panose="020B0604020202020204" pitchFamily="34" charset="0"/>
              <a:buChar char="•"/>
            </a:pPr>
            <a:r>
              <a:rPr lang="en-US" sz="2400" b="1" i="1" dirty="0" smtClean="0"/>
              <a:t>Treat on day 21</a:t>
            </a:r>
          </a:p>
        </p:txBody>
      </p:sp>
      <p:sp>
        <p:nvSpPr>
          <p:cNvPr id="5" name="TextBox 4"/>
          <p:cNvSpPr txBox="1"/>
          <p:nvPr/>
        </p:nvSpPr>
        <p:spPr>
          <a:xfrm>
            <a:off x="152400" y="3530025"/>
            <a:ext cx="8839200" cy="584775"/>
          </a:xfrm>
          <a:prstGeom prst="rect">
            <a:avLst/>
          </a:prstGeom>
          <a:noFill/>
        </p:spPr>
        <p:txBody>
          <a:bodyPr wrap="square" rtlCol="0">
            <a:spAutoFit/>
          </a:bodyPr>
          <a:lstStyle/>
          <a:p>
            <a:pPr algn="ctr"/>
            <a:r>
              <a:rPr lang="en-US" sz="3200" b="1" dirty="0" smtClean="0"/>
              <a:t>1 2 3 4 5 6 7 8 9 10 11 12 13 14 15 16 17 18 19 20 21</a:t>
            </a:r>
            <a:endParaRPr lang="en-US" sz="3200" b="1" dirty="0"/>
          </a:p>
        </p:txBody>
      </p:sp>
      <p:sp>
        <p:nvSpPr>
          <p:cNvPr id="7" name="Down Arrow 6"/>
          <p:cNvSpPr/>
          <p:nvPr/>
        </p:nvSpPr>
        <p:spPr bwMode="auto">
          <a:xfrm>
            <a:off x="25400" y="2514600"/>
            <a:ext cx="609600" cy="838200"/>
          </a:xfrm>
          <a:prstGeom prst="downArrow">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pPr>
            <a:r>
              <a:rPr kumimoji="0" lang="en-US" sz="1800" b="0" i="0" u="none" strike="noStrike" cap="none" normalizeH="0" baseline="0" dirty="0" smtClean="0">
                <a:ln>
                  <a:noFill/>
                </a:ln>
                <a:solidFill>
                  <a:srgbClr val="FF0000"/>
                </a:solidFill>
                <a:effectLst/>
                <a:latin typeface="Arial" charset="0"/>
              </a:rPr>
              <a:t>1</a:t>
            </a:r>
          </a:p>
        </p:txBody>
      </p:sp>
      <p:sp>
        <p:nvSpPr>
          <p:cNvPr id="8" name="Down Arrow 7"/>
          <p:cNvSpPr/>
          <p:nvPr/>
        </p:nvSpPr>
        <p:spPr bwMode="auto">
          <a:xfrm>
            <a:off x="4876800" y="2514600"/>
            <a:ext cx="609600" cy="838200"/>
          </a:xfrm>
          <a:prstGeom prst="downArrow">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57200" fontAlgn="base" hangingPunct="0">
              <a:lnSpc>
                <a:spcPct val="93000"/>
              </a:lnSpc>
              <a:spcBef>
                <a:spcPct val="0"/>
              </a:spcBef>
              <a:spcAft>
                <a:spcPct val="0"/>
              </a:spcAft>
              <a:buClr>
                <a:srgbClr val="000000"/>
              </a:buClr>
              <a:buSzPct val="100000"/>
            </a:pPr>
            <a:r>
              <a:rPr lang="en-US" dirty="0" smtClean="0">
                <a:solidFill>
                  <a:srgbClr val="FF0000"/>
                </a:solidFill>
                <a:latin typeface="Arial" charset="0"/>
              </a:rPr>
              <a:t>2</a:t>
            </a:r>
            <a:endParaRPr kumimoji="0" lang="en-US" sz="1800" b="0" i="0" u="none" strike="noStrike" cap="none" normalizeH="0" baseline="0" dirty="0" smtClean="0">
              <a:ln>
                <a:noFill/>
              </a:ln>
              <a:solidFill>
                <a:schemeClr val="bg1"/>
              </a:solidFill>
              <a:effectLst/>
              <a:latin typeface="Arial" charset="0"/>
            </a:endParaRPr>
          </a:p>
        </p:txBody>
      </p:sp>
      <p:sp>
        <p:nvSpPr>
          <p:cNvPr id="9" name="Down Arrow 8"/>
          <p:cNvSpPr/>
          <p:nvPr/>
        </p:nvSpPr>
        <p:spPr bwMode="auto">
          <a:xfrm>
            <a:off x="8382000" y="2514600"/>
            <a:ext cx="609600" cy="838200"/>
          </a:xfrm>
          <a:prstGeom prst="downArrow">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57200" fontAlgn="base" hangingPunct="0">
              <a:lnSpc>
                <a:spcPct val="93000"/>
              </a:lnSpc>
              <a:spcBef>
                <a:spcPct val="0"/>
              </a:spcBef>
              <a:spcAft>
                <a:spcPct val="0"/>
              </a:spcAft>
              <a:buClr>
                <a:srgbClr val="000000"/>
              </a:buClr>
              <a:buSzPct val="100000"/>
            </a:pPr>
            <a:r>
              <a:rPr lang="en-US" dirty="0" smtClean="0">
                <a:solidFill>
                  <a:srgbClr val="FF0000"/>
                </a:solidFill>
                <a:latin typeface="Arial" charset="0"/>
              </a:rPr>
              <a:t>3</a:t>
            </a:r>
            <a:endParaRPr kumimoji="0" lang="en-US" sz="1800" b="0" i="0" u="none" strike="noStrike" cap="none" normalizeH="0" baseline="0" dirty="0" smtClean="0">
              <a:ln>
                <a:noFill/>
              </a:ln>
              <a:solidFill>
                <a:schemeClr val="bg1"/>
              </a:solidFill>
              <a:effectLst/>
              <a:latin typeface="Arial" charset="0"/>
            </a:endParaRPr>
          </a:p>
        </p:txBody>
      </p:sp>
    </p:spTree>
    <p:extLst>
      <p:ext uri="{BB962C8B-B14F-4D97-AF65-F5344CB8AC3E}">
        <p14:creationId xmlns:p14="http://schemas.microsoft.com/office/powerpoint/2010/main" xmlns="" val="276165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extBox 1"/>
          <p:cNvSpPr txBox="1"/>
          <p:nvPr/>
        </p:nvSpPr>
        <p:spPr>
          <a:xfrm>
            <a:off x="0" y="457200"/>
            <a:ext cx="9144000" cy="923330"/>
          </a:xfrm>
          <a:prstGeom prst="rect">
            <a:avLst/>
          </a:prstGeom>
          <a:noFill/>
        </p:spPr>
        <p:txBody>
          <a:bodyPr wrap="square" rtlCol="0">
            <a:spAutoFit/>
          </a:bodyPr>
          <a:lstStyle/>
          <a:p>
            <a:pPr algn="ctr"/>
            <a:r>
              <a:rPr lang="en-US" sz="5400" b="1" dirty="0" smtClean="0"/>
              <a:t>Treatment Considerations</a:t>
            </a:r>
            <a:endParaRPr lang="en-US" sz="5400" b="1" dirty="0"/>
          </a:p>
        </p:txBody>
      </p:sp>
      <p:sp>
        <p:nvSpPr>
          <p:cNvPr id="3" name="TextBox 2"/>
          <p:cNvSpPr txBox="1"/>
          <p:nvPr/>
        </p:nvSpPr>
        <p:spPr>
          <a:xfrm>
            <a:off x="76200" y="2057400"/>
            <a:ext cx="9067800" cy="4062651"/>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2400" b="1" i="1" dirty="0" smtClean="0"/>
              <a:t>Mix fresh</a:t>
            </a:r>
          </a:p>
          <a:p>
            <a:pPr marL="457200" indent="-457200">
              <a:lnSpc>
                <a:spcPct val="150000"/>
              </a:lnSpc>
              <a:buFont typeface="Arial" panose="020B0604020202020204" pitchFamily="34" charset="0"/>
              <a:buChar char="•"/>
            </a:pPr>
            <a:r>
              <a:rPr lang="en-US" sz="2400" b="1" i="1" dirty="0" smtClean="0"/>
              <a:t>Do not treat weak or starving colonies</a:t>
            </a:r>
          </a:p>
          <a:p>
            <a:pPr marL="457200" indent="-457200">
              <a:lnSpc>
                <a:spcPct val="150000"/>
              </a:lnSpc>
              <a:buFont typeface="Arial" panose="020B0604020202020204" pitchFamily="34" charset="0"/>
              <a:buChar char="•"/>
            </a:pPr>
            <a:r>
              <a:rPr lang="en-US" sz="2400" b="1" i="1" dirty="0" smtClean="0"/>
              <a:t>Do not use thick syrup.  Use 1:1</a:t>
            </a:r>
          </a:p>
          <a:p>
            <a:pPr marL="457200" indent="-457200">
              <a:lnSpc>
                <a:spcPct val="150000"/>
              </a:lnSpc>
              <a:buFont typeface="Arial" panose="020B0604020202020204" pitchFamily="34" charset="0"/>
              <a:buChar char="•"/>
            </a:pPr>
            <a:r>
              <a:rPr lang="en-US" sz="2400" b="1" i="1" dirty="0" smtClean="0"/>
              <a:t>Treatments when brood is present are significantly less effective</a:t>
            </a:r>
          </a:p>
          <a:p>
            <a:pPr marL="457200" indent="-457200">
              <a:lnSpc>
                <a:spcPct val="150000"/>
              </a:lnSpc>
              <a:buFont typeface="Arial" panose="020B0604020202020204" pitchFamily="34" charset="0"/>
              <a:buChar char="•"/>
            </a:pPr>
            <a:r>
              <a:rPr lang="en-US" sz="2400" b="1" i="1" dirty="0" smtClean="0"/>
              <a:t>Treat when temperatures are above freezing and below 55 F</a:t>
            </a:r>
          </a:p>
          <a:p>
            <a:pPr marL="457200" indent="-457200">
              <a:lnSpc>
                <a:spcPct val="150000"/>
              </a:lnSpc>
              <a:buFont typeface="Arial" panose="020B0604020202020204" pitchFamily="34" charset="0"/>
              <a:buChar char="•"/>
            </a:pPr>
            <a:r>
              <a:rPr lang="en-US" sz="2400" b="1" i="1" dirty="0" smtClean="0"/>
              <a:t>Do not mix and store for more than a week</a:t>
            </a:r>
          </a:p>
          <a:p>
            <a:pPr marL="457200" indent="-457200">
              <a:lnSpc>
                <a:spcPct val="150000"/>
              </a:lnSpc>
              <a:buFont typeface="Arial" panose="020B0604020202020204" pitchFamily="34" charset="0"/>
              <a:buChar char="•"/>
            </a:pPr>
            <a:r>
              <a:rPr lang="en-US" sz="2400" b="1" i="1" dirty="0" smtClean="0"/>
              <a:t>Do not treat when honey supers are in place</a:t>
            </a:r>
            <a:endParaRPr lang="en-US" sz="2800" b="1" i="1" dirty="0"/>
          </a:p>
        </p:txBody>
      </p:sp>
    </p:spTree>
    <p:extLst>
      <p:ext uri="{BB962C8B-B14F-4D97-AF65-F5344CB8AC3E}">
        <p14:creationId xmlns:p14="http://schemas.microsoft.com/office/powerpoint/2010/main" xmlns="" val="2529696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cstate="print"/>
          <a:srcRect/>
          <a:stretch>
            <a:fillRect/>
          </a:stretch>
        </p:blipFill>
        <p:spPr bwMode="auto">
          <a:xfrm>
            <a:off x="0" y="0"/>
            <a:ext cx="9334500" cy="7058025"/>
          </a:xfrm>
          <a:prstGeom prst="rect">
            <a:avLst/>
          </a:prstGeom>
          <a:noFill/>
          <a:ln w="9525">
            <a:noFill/>
            <a:miter lim="800000"/>
            <a:headEnd/>
            <a:tailEnd/>
          </a:ln>
        </p:spPr>
      </p:pic>
      <p:sp>
        <p:nvSpPr>
          <p:cNvPr id="3" name="Text Box 2"/>
          <p:cNvSpPr txBox="1">
            <a:spLocks noChangeArrowheads="1"/>
          </p:cNvSpPr>
          <p:nvPr/>
        </p:nvSpPr>
        <p:spPr bwMode="auto">
          <a:xfrm>
            <a:off x="5105400" y="152400"/>
            <a:ext cx="4191000" cy="624422"/>
          </a:xfrm>
          <a:prstGeom prst="rect">
            <a:avLst/>
          </a:prstGeom>
          <a:noFill/>
          <a:ln w="9525">
            <a:noFill/>
            <a:round/>
            <a:headEnd/>
            <a:tailEnd/>
          </a:ln>
        </p:spPr>
        <p:txBody>
          <a:bodyPr wrap="square" lIns="79962" tIns="68159" rIns="79962" bIns="40001">
            <a:spAutoFit/>
          </a:bodyPr>
          <a:lstStyle/>
          <a:p>
            <a:pPr algn="ctr" defTabSz="405710" fontAlgn="base" hangingPunct="0">
              <a:lnSpc>
                <a:spcPct val="93000"/>
              </a:lnSpc>
              <a:spcBef>
                <a:spcPct val="0"/>
              </a:spcBef>
              <a:spcAft>
                <a:spcPts val="1293"/>
              </a:spcAft>
              <a:buClr>
                <a:srgbClr val="000000"/>
              </a:buClr>
              <a:buSzPct val="100000"/>
              <a:tabLst>
                <a:tab pos="0" algn="l"/>
                <a:tab pos="405710" algn="l"/>
                <a:tab pos="811427" algn="l"/>
                <a:tab pos="1218565" algn="l"/>
                <a:tab pos="1624288" algn="l"/>
                <a:tab pos="2031429" algn="l"/>
                <a:tab pos="2437143" algn="l"/>
                <a:tab pos="2844289" algn="l"/>
                <a:tab pos="3250000" algn="l"/>
                <a:tab pos="3655715" algn="l"/>
                <a:tab pos="4062855" algn="l"/>
                <a:tab pos="4468571" algn="l"/>
                <a:tab pos="4875715" algn="l"/>
                <a:tab pos="5281435" algn="l"/>
                <a:tab pos="5688567" algn="l"/>
                <a:tab pos="6094288" algn="l"/>
                <a:tab pos="6501430" algn="l"/>
                <a:tab pos="6907142" algn="l"/>
                <a:tab pos="7312855" algn="l"/>
                <a:tab pos="7720002" algn="l"/>
                <a:tab pos="8125715" algn="l"/>
              </a:tabLst>
            </a:pPr>
            <a:r>
              <a:rPr lang="en-GB" sz="3600" b="1" dirty="0"/>
              <a:t>Store in the ‘fridge</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extBox 1"/>
          <p:cNvSpPr txBox="1"/>
          <p:nvPr/>
        </p:nvSpPr>
        <p:spPr>
          <a:xfrm>
            <a:off x="0" y="381000"/>
            <a:ext cx="9144000" cy="923330"/>
          </a:xfrm>
          <a:prstGeom prst="rect">
            <a:avLst/>
          </a:prstGeom>
          <a:noFill/>
        </p:spPr>
        <p:txBody>
          <a:bodyPr wrap="square" rtlCol="0">
            <a:spAutoFit/>
          </a:bodyPr>
          <a:lstStyle/>
          <a:p>
            <a:pPr algn="ctr"/>
            <a:r>
              <a:rPr lang="en-US" sz="5400" b="1" dirty="0" smtClean="0"/>
              <a:t>Trickle Treatment Application</a:t>
            </a:r>
            <a:endParaRPr lang="en-US" sz="5400" b="1" dirty="0"/>
          </a:p>
        </p:txBody>
      </p:sp>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57199" y="1371600"/>
            <a:ext cx="3917979" cy="28956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572000" y="2057400"/>
            <a:ext cx="4115753" cy="44196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extBox 1"/>
          <p:cNvSpPr txBox="1"/>
          <p:nvPr/>
        </p:nvSpPr>
        <p:spPr>
          <a:xfrm>
            <a:off x="0" y="1219200"/>
            <a:ext cx="9144000" cy="923330"/>
          </a:xfrm>
          <a:prstGeom prst="rect">
            <a:avLst/>
          </a:prstGeom>
          <a:noFill/>
        </p:spPr>
        <p:txBody>
          <a:bodyPr wrap="square" rtlCol="0">
            <a:spAutoFit/>
          </a:bodyPr>
          <a:lstStyle/>
          <a:p>
            <a:pPr algn="ctr"/>
            <a:r>
              <a:rPr lang="en-US" sz="5400" b="1" dirty="0" smtClean="0"/>
              <a:t>What is </a:t>
            </a:r>
            <a:r>
              <a:rPr lang="en-US" sz="5400" b="1" dirty="0" err="1" smtClean="0"/>
              <a:t>Varroa</a:t>
            </a:r>
            <a:r>
              <a:rPr lang="en-US" sz="5400" b="1" dirty="0" smtClean="0"/>
              <a:t>?</a:t>
            </a:r>
            <a:endParaRPr lang="en-US" sz="5400" b="1" dirty="0"/>
          </a:p>
        </p:txBody>
      </p:sp>
    </p:spTree>
    <p:extLst>
      <p:ext uri="{BB962C8B-B14F-4D97-AF65-F5344CB8AC3E}">
        <p14:creationId xmlns:p14="http://schemas.microsoft.com/office/powerpoint/2010/main" xmlns="" val="21200450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extBox 1"/>
          <p:cNvSpPr txBox="1"/>
          <p:nvPr/>
        </p:nvSpPr>
        <p:spPr>
          <a:xfrm>
            <a:off x="0" y="457200"/>
            <a:ext cx="9144000" cy="830997"/>
          </a:xfrm>
          <a:prstGeom prst="rect">
            <a:avLst/>
          </a:prstGeom>
          <a:noFill/>
        </p:spPr>
        <p:txBody>
          <a:bodyPr wrap="square" rtlCol="0">
            <a:spAutoFit/>
          </a:bodyPr>
          <a:lstStyle/>
          <a:p>
            <a:pPr algn="ctr"/>
            <a:r>
              <a:rPr lang="en-US" sz="4800" b="1" dirty="0" smtClean="0"/>
              <a:t>Recommended Amount of Solution</a:t>
            </a:r>
            <a:endParaRPr lang="en-US" sz="4800" b="1" dirty="0"/>
          </a:p>
        </p:txBody>
      </p:sp>
      <p:sp>
        <p:nvSpPr>
          <p:cNvPr id="3" name="TextBox 2"/>
          <p:cNvSpPr txBox="1"/>
          <p:nvPr/>
        </p:nvSpPr>
        <p:spPr>
          <a:xfrm>
            <a:off x="76200" y="2057400"/>
            <a:ext cx="9067800" cy="1754326"/>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2400" b="1" i="1" dirty="0" smtClean="0"/>
              <a:t>Five frame nucleus – 30 ml</a:t>
            </a:r>
          </a:p>
          <a:p>
            <a:pPr marL="457200" indent="-457200">
              <a:lnSpc>
                <a:spcPct val="150000"/>
              </a:lnSpc>
              <a:buFont typeface="Arial" panose="020B0604020202020204" pitchFamily="34" charset="0"/>
              <a:buChar char="•"/>
            </a:pPr>
            <a:r>
              <a:rPr lang="en-US" sz="2400" b="1" i="1" dirty="0" smtClean="0"/>
              <a:t>Single story colony – 40 ml</a:t>
            </a:r>
          </a:p>
          <a:p>
            <a:pPr marL="457200" indent="-457200">
              <a:lnSpc>
                <a:spcPct val="150000"/>
              </a:lnSpc>
              <a:buFont typeface="Arial" panose="020B0604020202020204" pitchFamily="34" charset="0"/>
              <a:buChar char="•"/>
            </a:pPr>
            <a:r>
              <a:rPr lang="en-US" sz="2400" b="1" i="1" dirty="0" smtClean="0"/>
              <a:t>Double story colony – 50 ml </a:t>
            </a:r>
          </a:p>
        </p:txBody>
      </p:sp>
    </p:spTree>
    <p:extLst>
      <p:ext uri="{BB962C8B-B14F-4D97-AF65-F5344CB8AC3E}">
        <p14:creationId xmlns:p14="http://schemas.microsoft.com/office/powerpoint/2010/main" xmlns="" val="405970253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C:\Users\Randy\Pictures\Article photos\oxalic syringe\P1000095.JPG"/>
          <p:cNvPicPr>
            <a:picLocks noChangeAspect="1" noChangeArrowheads="1"/>
          </p:cNvPicPr>
          <p:nvPr/>
        </p:nvPicPr>
        <p:blipFill>
          <a:blip r:embed="rId3" cstate="print"/>
          <a:srcRect/>
          <a:stretch>
            <a:fillRect/>
          </a:stretch>
        </p:blipFill>
        <p:spPr bwMode="auto">
          <a:xfrm>
            <a:off x="-47873" y="1"/>
            <a:ext cx="9191874" cy="6858000"/>
          </a:xfrm>
          <a:prstGeom prst="rect">
            <a:avLst/>
          </a:prstGeom>
          <a:noFill/>
        </p:spPr>
      </p:pic>
      <p:sp>
        <p:nvSpPr>
          <p:cNvPr id="3" name="Rectangle 2"/>
          <p:cNvSpPr/>
          <p:nvPr/>
        </p:nvSpPr>
        <p:spPr>
          <a:xfrm>
            <a:off x="4800600" y="0"/>
            <a:ext cx="4343400" cy="1752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90666" tIns="45335" rIns="90666" bIns="45335" rtlCol="0" anchor="ctr"/>
          <a:lstStyle/>
          <a:p>
            <a:pPr algn="ctr" defTabSz="906941"/>
            <a:r>
              <a:rPr lang="en-US" sz="3200" b="1" dirty="0">
                <a:solidFill>
                  <a:prstClr val="white"/>
                </a:solidFill>
                <a:latin typeface="Comic Sans MS" pitchFamily="66" charset="0"/>
              </a:rPr>
              <a:t>~5 mL per “seam” of bees</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33481" y="1"/>
            <a:ext cx="9163089" cy="6858000"/>
          </a:xfrm>
          <a:prstGeom prst="rect">
            <a:avLst/>
          </a:prstGeom>
          <a:noFill/>
        </p:spPr>
      </p:pic>
      <p:sp>
        <p:nvSpPr>
          <p:cNvPr id="4" name="Title 1"/>
          <p:cNvSpPr txBox="1">
            <a:spLocks/>
          </p:cNvSpPr>
          <p:nvPr/>
        </p:nvSpPr>
        <p:spPr>
          <a:xfrm>
            <a:off x="4648200" y="5410200"/>
            <a:ext cx="4267200" cy="1143000"/>
          </a:xfrm>
          <a:prstGeom prst="rect">
            <a:avLst/>
          </a:prstGeom>
          <a:solidFill>
            <a:schemeClr val="tx1"/>
          </a:solidFill>
        </p:spPr>
        <p:txBody>
          <a:bodyPr lIns="89680" tIns="44842" rIns="89680" bIns="44842" anchor="ctr"/>
          <a:lstStyle/>
          <a:p>
            <a:pPr algn="ctr" defTabSz="406342" fontAlgn="base" hangingPunct="0">
              <a:lnSpc>
                <a:spcPct val="150000"/>
              </a:lnSpc>
              <a:spcBef>
                <a:spcPct val="0"/>
              </a:spcBef>
              <a:spcAft>
                <a:spcPct val="0"/>
              </a:spcAft>
              <a:buClr>
                <a:srgbClr val="000000"/>
              </a:buClr>
              <a:buSzPct val="100000"/>
              <a:defRPr/>
            </a:pPr>
            <a:r>
              <a:rPr lang="en-US" sz="3200" b="1" dirty="0">
                <a:solidFill>
                  <a:srgbClr val="FFFFFF"/>
                </a:solidFill>
                <a:latin typeface="Comic Sans MS" pitchFamily="66" charset="0"/>
                <a:ea typeface="+mj-ea"/>
              </a:rPr>
              <a:t>Dribble, not spray</a:t>
            </a:r>
          </a:p>
        </p:txBody>
      </p:sp>
    </p:spTree>
    <p:extLst>
      <p:ext uri="{BB962C8B-B14F-4D97-AF65-F5344CB8AC3E}">
        <p14:creationId xmlns:p14="http://schemas.microsoft.com/office/powerpoint/2010/main" xmlns="" val="342861217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0178" name="Picture 2" descr="Wear safety glasses when pouring. Keep rinse water handy."/>
          <p:cNvPicPr>
            <a:picLocks noChangeAspect="1" noChangeArrowheads="1"/>
          </p:cNvPicPr>
          <p:nvPr/>
        </p:nvPicPr>
        <p:blipFill>
          <a:blip r:embed="rId3" cstate="print"/>
          <a:srcRect/>
          <a:stretch>
            <a:fillRect/>
          </a:stretch>
        </p:blipFill>
        <p:spPr bwMode="auto">
          <a:xfrm>
            <a:off x="457200" y="-1"/>
            <a:ext cx="5029200" cy="6724279"/>
          </a:xfrm>
          <a:prstGeom prst="rect">
            <a:avLst/>
          </a:prstGeom>
          <a:noFill/>
        </p:spPr>
      </p:pic>
      <p:sp>
        <p:nvSpPr>
          <p:cNvPr id="3" name="Text Box 2"/>
          <p:cNvSpPr txBox="1">
            <a:spLocks noChangeArrowheads="1"/>
          </p:cNvSpPr>
          <p:nvPr/>
        </p:nvSpPr>
        <p:spPr bwMode="auto">
          <a:xfrm>
            <a:off x="5638800" y="1219200"/>
            <a:ext cx="3505200" cy="624422"/>
          </a:xfrm>
          <a:prstGeom prst="rect">
            <a:avLst/>
          </a:prstGeom>
          <a:noFill/>
          <a:ln w="9525">
            <a:noFill/>
            <a:round/>
            <a:headEnd/>
            <a:tailEnd/>
          </a:ln>
        </p:spPr>
        <p:txBody>
          <a:bodyPr wrap="square" lIns="79962" tIns="68159" rIns="79962" bIns="40001">
            <a:spAutoFit/>
          </a:bodyPr>
          <a:lstStyle/>
          <a:p>
            <a:pPr algn="ctr" defTabSz="405710" fontAlgn="base" hangingPunct="0">
              <a:lnSpc>
                <a:spcPct val="93000"/>
              </a:lnSpc>
              <a:spcBef>
                <a:spcPct val="0"/>
              </a:spcBef>
              <a:spcAft>
                <a:spcPts val="1293"/>
              </a:spcAft>
              <a:buClr>
                <a:srgbClr val="000000"/>
              </a:buClr>
              <a:buSzPct val="100000"/>
              <a:tabLst>
                <a:tab pos="0" algn="l"/>
                <a:tab pos="405710" algn="l"/>
                <a:tab pos="811427" algn="l"/>
                <a:tab pos="1218565" algn="l"/>
                <a:tab pos="1624288" algn="l"/>
                <a:tab pos="2031429" algn="l"/>
                <a:tab pos="2437143" algn="l"/>
                <a:tab pos="2844289" algn="l"/>
                <a:tab pos="3250000" algn="l"/>
                <a:tab pos="3655715" algn="l"/>
                <a:tab pos="4062855" algn="l"/>
                <a:tab pos="4468571" algn="l"/>
                <a:tab pos="4875715" algn="l"/>
                <a:tab pos="5281435" algn="l"/>
                <a:tab pos="5688567" algn="l"/>
                <a:tab pos="6094288" algn="l"/>
                <a:tab pos="6501430" algn="l"/>
                <a:tab pos="6907142" algn="l"/>
                <a:tab pos="7312855" algn="l"/>
                <a:tab pos="7720002" algn="l"/>
                <a:tab pos="8125715" algn="l"/>
              </a:tabLst>
            </a:pPr>
            <a:r>
              <a:rPr lang="en-GB" sz="3600" b="1" dirty="0">
                <a:solidFill>
                  <a:srgbClr val="FFFFFF"/>
                </a:solidFill>
              </a:rPr>
              <a:t>Protect your eyes</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extBox 1"/>
          <p:cNvSpPr txBox="1"/>
          <p:nvPr/>
        </p:nvSpPr>
        <p:spPr>
          <a:xfrm>
            <a:off x="0" y="381000"/>
            <a:ext cx="9144000" cy="923330"/>
          </a:xfrm>
          <a:prstGeom prst="rect">
            <a:avLst/>
          </a:prstGeom>
          <a:noFill/>
        </p:spPr>
        <p:txBody>
          <a:bodyPr wrap="square" rtlCol="0">
            <a:spAutoFit/>
          </a:bodyPr>
          <a:lstStyle/>
          <a:p>
            <a:pPr algn="ctr"/>
            <a:r>
              <a:rPr lang="en-US" sz="5400" b="1" dirty="0" smtClean="0"/>
              <a:t>Vaporizer Application</a:t>
            </a:r>
            <a:endParaRPr lang="en-US" sz="5400" b="1" dirty="0"/>
          </a:p>
        </p:txBody>
      </p:sp>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743200" y="2209800"/>
            <a:ext cx="6034802" cy="4344737"/>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81000" y="1524000"/>
            <a:ext cx="3810000" cy="2142079"/>
          </a:xfrm>
          <a:prstGeom prst="rect">
            <a:avLst/>
          </a:prstGeom>
        </p:spPr>
      </p:pic>
    </p:spTree>
    <p:extLst>
      <p:ext uri="{BB962C8B-B14F-4D97-AF65-F5344CB8AC3E}">
        <p14:creationId xmlns:p14="http://schemas.microsoft.com/office/powerpoint/2010/main" xmlns="" val="257483937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extBox 1"/>
          <p:cNvSpPr txBox="1"/>
          <p:nvPr/>
        </p:nvSpPr>
        <p:spPr>
          <a:xfrm>
            <a:off x="0" y="381000"/>
            <a:ext cx="9144000" cy="923330"/>
          </a:xfrm>
          <a:prstGeom prst="rect">
            <a:avLst/>
          </a:prstGeom>
          <a:noFill/>
        </p:spPr>
        <p:txBody>
          <a:bodyPr wrap="square" rtlCol="0">
            <a:spAutoFit/>
          </a:bodyPr>
          <a:lstStyle/>
          <a:p>
            <a:pPr algn="ctr"/>
            <a:r>
              <a:rPr lang="en-US" sz="5400" b="1" dirty="0" smtClean="0"/>
              <a:t>Vaporizer Application</a:t>
            </a:r>
            <a:endParaRPr lang="en-US" sz="5400" b="1" dirty="0"/>
          </a:p>
        </p:txBody>
      </p:sp>
      <p:sp>
        <p:nvSpPr>
          <p:cNvPr id="5" name="TextBox 4"/>
          <p:cNvSpPr txBox="1"/>
          <p:nvPr/>
        </p:nvSpPr>
        <p:spPr>
          <a:xfrm>
            <a:off x="76200" y="2057400"/>
            <a:ext cx="9067800" cy="3970318"/>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2400" b="1" i="1" dirty="0" smtClean="0"/>
              <a:t>1 gram singles, 2 grams doubles</a:t>
            </a:r>
          </a:p>
          <a:p>
            <a:pPr marL="457200" indent="-457200">
              <a:lnSpc>
                <a:spcPct val="150000"/>
              </a:lnSpc>
              <a:buFont typeface="Arial" panose="020B0604020202020204" pitchFamily="34" charset="0"/>
              <a:buChar char="•"/>
            </a:pPr>
            <a:r>
              <a:rPr lang="en-US" sz="2400" b="1" i="1" dirty="0" smtClean="0"/>
              <a:t>¼ teaspoon = 1 gram</a:t>
            </a:r>
          </a:p>
          <a:p>
            <a:pPr marL="457200" indent="-457200">
              <a:lnSpc>
                <a:spcPct val="150000"/>
              </a:lnSpc>
              <a:buFont typeface="Arial" panose="020B0604020202020204" pitchFamily="34" charset="0"/>
              <a:buChar char="•"/>
            </a:pPr>
            <a:r>
              <a:rPr lang="en-US" sz="2400" b="1" i="1" dirty="0" smtClean="0"/>
              <a:t>Seal entrances while treating and for 15 minutes post treatment</a:t>
            </a:r>
          </a:p>
          <a:p>
            <a:pPr marL="457200" indent="-457200">
              <a:lnSpc>
                <a:spcPct val="150000"/>
              </a:lnSpc>
              <a:buFont typeface="Arial" panose="020B0604020202020204" pitchFamily="34" charset="0"/>
              <a:buChar char="•"/>
            </a:pPr>
            <a:r>
              <a:rPr lang="en-US" sz="2400" b="1" i="1" dirty="0" smtClean="0"/>
              <a:t>Allow 2.5 minutes to evaporate (be sure to disconnect power when done)</a:t>
            </a:r>
          </a:p>
          <a:p>
            <a:pPr marL="457200" indent="-457200">
              <a:lnSpc>
                <a:spcPct val="150000"/>
              </a:lnSpc>
              <a:buFont typeface="Arial" panose="020B0604020202020204" pitchFamily="34" charset="0"/>
              <a:buChar char="•"/>
            </a:pPr>
            <a:r>
              <a:rPr lang="en-US" sz="2400" b="1" i="1" dirty="0" smtClean="0"/>
              <a:t>Cool thoroughly before reloading</a:t>
            </a:r>
          </a:p>
          <a:p>
            <a:pPr marL="457200" indent="-457200">
              <a:lnSpc>
                <a:spcPct val="150000"/>
              </a:lnSpc>
              <a:buFont typeface="Arial" panose="020B0604020202020204" pitchFamily="34" charset="0"/>
              <a:buChar char="•"/>
            </a:pPr>
            <a:endParaRPr lang="en-US" sz="2400" b="1" i="1" dirty="0" smtClean="0"/>
          </a:p>
        </p:txBody>
      </p:sp>
    </p:spTree>
    <p:extLst>
      <p:ext uri="{BB962C8B-B14F-4D97-AF65-F5344CB8AC3E}">
        <p14:creationId xmlns:p14="http://schemas.microsoft.com/office/powerpoint/2010/main" xmlns="" val="3413914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extBox 1"/>
          <p:cNvSpPr txBox="1"/>
          <p:nvPr/>
        </p:nvSpPr>
        <p:spPr>
          <a:xfrm>
            <a:off x="0" y="381000"/>
            <a:ext cx="9144000" cy="923330"/>
          </a:xfrm>
          <a:prstGeom prst="rect">
            <a:avLst/>
          </a:prstGeom>
          <a:noFill/>
        </p:spPr>
        <p:txBody>
          <a:bodyPr wrap="square" rtlCol="0">
            <a:spAutoFit/>
          </a:bodyPr>
          <a:lstStyle/>
          <a:p>
            <a:pPr algn="ctr"/>
            <a:r>
              <a:rPr lang="en-US" sz="5400" b="1" dirty="0" smtClean="0"/>
              <a:t>Vaporizer Application</a:t>
            </a:r>
            <a:endParaRPr lang="en-US" sz="5400" b="1" dirty="0"/>
          </a:p>
        </p:txBody>
      </p:sp>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81929" y="1524000"/>
            <a:ext cx="4876799" cy="27432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702798" y="3234824"/>
            <a:ext cx="6441202" cy="3623176"/>
          </a:xfrm>
          <a:prstGeom prst="rect">
            <a:avLst/>
          </a:prstGeom>
        </p:spPr>
      </p:pic>
    </p:spTree>
    <p:extLst>
      <p:ext uri="{BB962C8B-B14F-4D97-AF65-F5344CB8AC3E}">
        <p14:creationId xmlns:p14="http://schemas.microsoft.com/office/powerpoint/2010/main" xmlns="" val="2811688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extBox 1"/>
          <p:cNvSpPr txBox="1"/>
          <p:nvPr/>
        </p:nvSpPr>
        <p:spPr>
          <a:xfrm>
            <a:off x="0" y="381000"/>
            <a:ext cx="9144000" cy="923330"/>
          </a:xfrm>
          <a:prstGeom prst="rect">
            <a:avLst/>
          </a:prstGeom>
          <a:noFill/>
        </p:spPr>
        <p:txBody>
          <a:bodyPr wrap="square" rtlCol="0">
            <a:spAutoFit/>
          </a:bodyPr>
          <a:lstStyle/>
          <a:p>
            <a:pPr algn="ctr"/>
            <a:r>
              <a:rPr lang="en-US" sz="5400" b="1" dirty="0" smtClean="0"/>
              <a:t>Vaporizer Application</a:t>
            </a:r>
            <a:endParaRPr lang="en-US" sz="5400" b="1" dirty="0"/>
          </a:p>
        </p:txBody>
      </p:sp>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646360" y="1371600"/>
            <a:ext cx="3851280" cy="5135041"/>
          </a:xfrm>
          <a:prstGeom prst="rect">
            <a:avLst/>
          </a:prstGeom>
        </p:spPr>
      </p:pic>
    </p:spTree>
    <p:extLst>
      <p:ext uri="{BB962C8B-B14F-4D97-AF65-F5344CB8AC3E}">
        <p14:creationId xmlns:p14="http://schemas.microsoft.com/office/powerpoint/2010/main" xmlns="" val="256385191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extBox 1"/>
          <p:cNvSpPr txBox="1"/>
          <p:nvPr/>
        </p:nvSpPr>
        <p:spPr>
          <a:xfrm>
            <a:off x="1447800" y="1219200"/>
            <a:ext cx="6096000" cy="923330"/>
          </a:xfrm>
          <a:prstGeom prst="rect">
            <a:avLst/>
          </a:prstGeom>
          <a:noFill/>
        </p:spPr>
        <p:txBody>
          <a:bodyPr wrap="square" rtlCol="0">
            <a:spAutoFit/>
          </a:bodyPr>
          <a:lstStyle/>
          <a:p>
            <a:pPr algn="ctr"/>
            <a:r>
              <a:rPr lang="en-US" sz="5400" b="1" dirty="0" smtClean="0"/>
              <a:t>Summary</a:t>
            </a:r>
            <a:endParaRPr lang="en-US" sz="5400" b="1"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C:\Users\Randy\Pictures\Varroa\mites in drone brood.jpg"/>
          <p:cNvPicPr>
            <a:picLocks noChangeAspect="1" noChangeArrowheads="1"/>
          </p:cNvPicPr>
          <p:nvPr/>
        </p:nvPicPr>
        <p:blipFill>
          <a:blip r:embed="rId3" cstate="print"/>
          <a:srcRect/>
          <a:stretch>
            <a:fillRect/>
          </a:stretch>
        </p:blipFill>
        <p:spPr bwMode="auto">
          <a:xfrm>
            <a:off x="839523" y="2"/>
            <a:ext cx="7521110" cy="5779326"/>
          </a:xfrm>
          <a:prstGeom prst="rect">
            <a:avLst/>
          </a:prstGeom>
          <a:noFill/>
        </p:spPr>
      </p:pic>
      <p:sp>
        <p:nvSpPr>
          <p:cNvPr id="5" name="TextBox 4"/>
          <p:cNvSpPr txBox="1"/>
          <p:nvPr/>
        </p:nvSpPr>
        <p:spPr>
          <a:xfrm>
            <a:off x="839520" y="6132034"/>
            <a:ext cx="7464960" cy="497366"/>
          </a:xfrm>
          <a:prstGeom prst="rect">
            <a:avLst/>
          </a:prstGeom>
          <a:noFill/>
        </p:spPr>
        <p:txBody>
          <a:bodyPr wrap="square" lIns="81514" tIns="40760" rIns="81514" bIns="40760">
            <a:spAutoFit/>
          </a:bodyPr>
          <a:lstStyle/>
          <a:p>
            <a:pPr algn="ctr" defTabSz="407697" fontAlgn="base" hangingPunct="0">
              <a:lnSpc>
                <a:spcPct val="93000"/>
              </a:lnSpc>
              <a:spcBef>
                <a:spcPct val="0"/>
              </a:spcBef>
              <a:spcAft>
                <a:spcPct val="0"/>
              </a:spcAft>
              <a:buClr>
                <a:srgbClr val="000000"/>
              </a:buClr>
              <a:buSzPct val="100000"/>
              <a:defRPr/>
            </a:pPr>
            <a:r>
              <a:rPr lang="en-US" sz="2900" b="1" dirty="0">
                <a:solidFill>
                  <a:srgbClr val="FFFFFF"/>
                </a:solidFill>
                <a:latin typeface="Calibri"/>
              </a:rPr>
              <a:t>Oxalic won’t kill mites in </a:t>
            </a:r>
            <a:r>
              <a:rPr lang="en-US" sz="2900" b="1" dirty="0" smtClean="0">
                <a:solidFill>
                  <a:srgbClr val="FFFFFF"/>
                </a:solidFill>
                <a:latin typeface="Calibri"/>
              </a:rPr>
              <a:t>the sealed </a:t>
            </a:r>
            <a:r>
              <a:rPr lang="en-US" sz="2900" b="1" dirty="0">
                <a:solidFill>
                  <a:srgbClr val="FFFFFF"/>
                </a:solidFill>
                <a:latin typeface="Calibri"/>
              </a:rPr>
              <a:t>brood.</a:t>
            </a:r>
          </a:p>
        </p:txBody>
      </p:sp>
      <p:sp>
        <p:nvSpPr>
          <p:cNvPr id="2" name="Rectangle 1"/>
          <p:cNvSpPr/>
          <p:nvPr/>
        </p:nvSpPr>
        <p:spPr>
          <a:xfrm>
            <a:off x="862330" y="76200"/>
            <a:ext cx="2473113" cy="369332"/>
          </a:xfrm>
          <a:prstGeom prst="rect">
            <a:avLst/>
          </a:prstGeom>
        </p:spPr>
        <p:txBody>
          <a:bodyPr wrap="none">
            <a:spAutoFit/>
          </a:bodyPr>
          <a:lstStyle/>
          <a:p>
            <a:r>
              <a:rPr lang="en-US" dirty="0"/>
              <a:t>http://www.sbai.org.uk/</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304800" y="1343286"/>
            <a:ext cx="2720120" cy="42862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9" name="Text Box 2"/>
          <p:cNvSpPr txBox="1">
            <a:spLocks noChangeArrowheads="1"/>
          </p:cNvSpPr>
          <p:nvPr/>
        </p:nvSpPr>
        <p:spPr bwMode="auto">
          <a:xfrm>
            <a:off x="4724400" y="1089860"/>
            <a:ext cx="3276600" cy="738940"/>
          </a:xfrm>
          <a:prstGeom prst="rect">
            <a:avLst/>
          </a:prstGeom>
          <a:noFill/>
          <a:ln w="9525">
            <a:noFill/>
            <a:round/>
            <a:headEnd/>
            <a:tailEnd/>
          </a:ln>
        </p:spPr>
        <p:txBody>
          <a:bodyPr wrap="square" lIns="79962" tIns="68159" rIns="79962" bIns="40001">
            <a:spAutoFit/>
          </a:bodyPr>
          <a:lstStyle/>
          <a:p>
            <a:pPr defTabSz="405710" fontAlgn="base" hangingPunct="0">
              <a:lnSpc>
                <a:spcPct val="93000"/>
              </a:lnSpc>
              <a:spcBef>
                <a:spcPct val="0"/>
              </a:spcBef>
              <a:spcAft>
                <a:spcPts val="1293"/>
              </a:spcAft>
              <a:buClr>
                <a:srgbClr val="000000"/>
              </a:buClr>
              <a:buSzPct val="100000"/>
              <a:tabLst>
                <a:tab pos="0" algn="l"/>
                <a:tab pos="405710" algn="l"/>
                <a:tab pos="811427" algn="l"/>
                <a:tab pos="1218565" algn="l"/>
                <a:tab pos="1624288" algn="l"/>
                <a:tab pos="2031429" algn="l"/>
                <a:tab pos="2437143" algn="l"/>
                <a:tab pos="2844289" algn="l"/>
                <a:tab pos="3250000" algn="l"/>
                <a:tab pos="3655715" algn="l"/>
                <a:tab pos="4062855" algn="l"/>
                <a:tab pos="4468571" algn="l"/>
                <a:tab pos="4875715" algn="l"/>
                <a:tab pos="5281435" algn="l"/>
                <a:tab pos="5688567" algn="l"/>
                <a:tab pos="6094288" algn="l"/>
                <a:tab pos="6501430" algn="l"/>
                <a:tab pos="6907142" algn="l"/>
                <a:tab pos="7312855" algn="l"/>
                <a:tab pos="7720002" algn="l"/>
                <a:tab pos="8125715" algn="l"/>
              </a:tabLst>
            </a:pPr>
            <a:r>
              <a:rPr lang="en-GB" sz="4400" b="1" dirty="0" smtClean="0">
                <a:solidFill>
                  <a:srgbClr val="FFFFFF"/>
                </a:solidFill>
              </a:rPr>
              <a:t>Sun Tzu</a:t>
            </a:r>
            <a:endParaRPr lang="en-GB" sz="4400" b="1" dirty="0">
              <a:solidFill>
                <a:srgbClr val="FFFFFF"/>
              </a:solidFill>
            </a:endParaRPr>
          </a:p>
        </p:txBody>
      </p:sp>
      <p:sp>
        <p:nvSpPr>
          <p:cNvPr id="10" name="Text Box 2"/>
          <p:cNvSpPr txBox="1">
            <a:spLocks noChangeArrowheads="1"/>
          </p:cNvSpPr>
          <p:nvPr/>
        </p:nvSpPr>
        <p:spPr bwMode="auto">
          <a:xfrm>
            <a:off x="3276600" y="1828800"/>
            <a:ext cx="5638800" cy="3315222"/>
          </a:xfrm>
          <a:prstGeom prst="rect">
            <a:avLst/>
          </a:prstGeom>
          <a:noFill/>
          <a:ln w="9525">
            <a:noFill/>
            <a:round/>
            <a:headEnd/>
            <a:tailEnd/>
          </a:ln>
        </p:spPr>
        <p:txBody>
          <a:bodyPr wrap="square" lIns="79962" tIns="68159" rIns="79962" bIns="40001">
            <a:spAutoFit/>
          </a:bodyPr>
          <a:lstStyle/>
          <a:p>
            <a:pPr defTabSz="405710" fontAlgn="base" hangingPunct="0">
              <a:lnSpc>
                <a:spcPct val="93000"/>
              </a:lnSpc>
              <a:spcBef>
                <a:spcPct val="0"/>
              </a:spcBef>
              <a:spcAft>
                <a:spcPts val="1293"/>
              </a:spcAft>
              <a:buClr>
                <a:srgbClr val="000000"/>
              </a:buClr>
              <a:buSzPct val="100000"/>
              <a:tabLst>
                <a:tab pos="0" algn="l"/>
                <a:tab pos="405710" algn="l"/>
                <a:tab pos="811427" algn="l"/>
                <a:tab pos="1218565" algn="l"/>
                <a:tab pos="1624288" algn="l"/>
                <a:tab pos="2031429" algn="l"/>
                <a:tab pos="2437143" algn="l"/>
                <a:tab pos="2844289" algn="l"/>
                <a:tab pos="3250000" algn="l"/>
                <a:tab pos="3655715" algn="l"/>
                <a:tab pos="4062855" algn="l"/>
                <a:tab pos="4468571" algn="l"/>
                <a:tab pos="4875715" algn="l"/>
                <a:tab pos="5281435" algn="l"/>
                <a:tab pos="5688567" algn="l"/>
                <a:tab pos="6094288" algn="l"/>
                <a:tab pos="6501430" algn="l"/>
                <a:tab pos="6907142" algn="l"/>
                <a:tab pos="7312855" algn="l"/>
                <a:tab pos="7720002" algn="l"/>
                <a:tab pos="8125715" algn="l"/>
              </a:tabLst>
            </a:pPr>
            <a:r>
              <a:rPr lang="en-GB" sz="2800" b="1" dirty="0" smtClean="0">
                <a:solidFill>
                  <a:srgbClr val="FFFFFF"/>
                </a:solidFill>
              </a:rPr>
              <a:t>If you know the enemy and you know yourself, you need not fear the result of a hundred battles.  If you know yourself but not the enemy, for every victory gained you will also suffer a defeat.  If you know neither the enemy nor yourself, you will succumb in every battle.</a:t>
            </a:r>
            <a:endParaRPr lang="en-GB" sz="2800" b="1" dirty="0">
              <a:solidFill>
                <a:srgbClr val="FFFFFF"/>
              </a:solidFill>
            </a:endParaRPr>
          </a:p>
        </p:txBody>
      </p:sp>
    </p:spTree>
    <p:extLst>
      <p:ext uri="{BB962C8B-B14F-4D97-AF65-F5344CB8AC3E}">
        <p14:creationId xmlns:p14="http://schemas.microsoft.com/office/powerpoint/2010/main" xmlns="" val="317903558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6248400" y="685800"/>
            <a:ext cx="2638425" cy="830997"/>
          </a:xfrm>
          <a:prstGeom prst="rect">
            <a:avLst/>
          </a:prstGeom>
          <a:solidFill>
            <a:schemeClr val="tx1"/>
          </a:solidFill>
        </p:spPr>
        <p:txBody>
          <a:bodyPr wrap="square" rtlCol="0" anchor="ctr">
            <a:spAutoFit/>
          </a:bodyPr>
          <a:lstStyle/>
          <a:p>
            <a:pPr algn="ctr"/>
            <a:r>
              <a:rPr lang="en-US" sz="2400" b="1" dirty="0">
                <a:solidFill>
                  <a:schemeClr val="bg1"/>
                </a:solidFill>
              </a:rPr>
              <a:t>Oxalic drops mites for about 4 days.</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4800" y="304800"/>
            <a:ext cx="5943600" cy="446442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89587724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descr="C:\Users\Randy\Pictures\Article photos\Queens\P107040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8000" y="0"/>
            <a:ext cx="8128000" cy="60960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 Box 2"/>
          <p:cNvSpPr txBox="1">
            <a:spLocks noChangeArrowheads="1"/>
          </p:cNvSpPr>
          <p:nvPr/>
        </p:nvSpPr>
        <p:spPr bwMode="auto">
          <a:xfrm>
            <a:off x="0" y="6233578"/>
            <a:ext cx="9144000" cy="624422"/>
          </a:xfrm>
          <a:prstGeom prst="rect">
            <a:avLst/>
          </a:prstGeom>
          <a:noFill/>
          <a:ln w="9525">
            <a:noFill/>
            <a:round/>
            <a:headEnd/>
            <a:tailEnd/>
          </a:ln>
        </p:spPr>
        <p:txBody>
          <a:bodyPr wrap="square" lIns="79962" tIns="68159" rIns="79962" bIns="40001">
            <a:spAutoFit/>
          </a:bodyPr>
          <a:lstStyle/>
          <a:p>
            <a:pPr algn="ctr" defTabSz="405710" fontAlgn="base" hangingPunct="0">
              <a:lnSpc>
                <a:spcPct val="93000"/>
              </a:lnSpc>
              <a:spcBef>
                <a:spcPct val="0"/>
              </a:spcBef>
              <a:spcAft>
                <a:spcPts val="1293"/>
              </a:spcAft>
              <a:buClr>
                <a:srgbClr val="000000"/>
              </a:buClr>
              <a:buSzPct val="100000"/>
              <a:tabLst>
                <a:tab pos="0" algn="l"/>
                <a:tab pos="405710" algn="l"/>
                <a:tab pos="811427" algn="l"/>
                <a:tab pos="1218565" algn="l"/>
                <a:tab pos="1624288" algn="l"/>
                <a:tab pos="2031429" algn="l"/>
                <a:tab pos="2437143" algn="l"/>
                <a:tab pos="2844289" algn="l"/>
                <a:tab pos="3250000" algn="l"/>
                <a:tab pos="3655715" algn="l"/>
                <a:tab pos="4062855" algn="l"/>
                <a:tab pos="4468571" algn="l"/>
                <a:tab pos="4875715" algn="l"/>
                <a:tab pos="5281435" algn="l"/>
                <a:tab pos="5688567" algn="l"/>
                <a:tab pos="6094288" algn="l"/>
                <a:tab pos="6501430" algn="l"/>
                <a:tab pos="6907142" algn="l"/>
                <a:tab pos="7312855" algn="l"/>
                <a:tab pos="7720002" algn="l"/>
                <a:tab pos="8125715" algn="l"/>
              </a:tabLst>
            </a:pPr>
            <a:r>
              <a:rPr lang="en-GB" sz="3600" b="1" dirty="0">
                <a:solidFill>
                  <a:srgbClr val="FFFFFF"/>
                </a:solidFill>
              </a:rPr>
              <a:t>Doesn’t appear to harm queens</a:t>
            </a:r>
          </a:p>
        </p:txBody>
      </p:sp>
    </p:spTree>
    <p:extLst>
      <p:ext uri="{BB962C8B-B14F-4D97-AF65-F5344CB8AC3E}">
        <p14:creationId xmlns:p14="http://schemas.microsoft.com/office/powerpoint/2010/main" xmlns="" val="101079972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a:bodyPr>
          <a:lstStyle/>
          <a:p>
            <a:r>
              <a:rPr lang="en-US" sz="3200" b="1" dirty="0"/>
              <a:t>Dribble vs. Sublimation</a:t>
            </a:r>
          </a:p>
        </p:txBody>
      </p:sp>
      <p:graphicFrame>
        <p:nvGraphicFramePr>
          <p:cNvPr id="6" name="Table 5"/>
          <p:cNvGraphicFramePr>
            <a:graphicFrameLocks noGrp="1"/>
          </p:cNvGraphicFramePr>
          <p:nvPr>
            <p:extLst>
              <p:ext uri="{D42A27DB-BD31-4B8C-83A1-F6EECF244321}">
                <p14:modId xmlns:p14="http://schemas.microsoft.com/office/powerpoint/2010/main" xmlns="" val="1229277625"/>
              </p:ext>
            </p:extLst>
          </p:nvPr>
        </p:nvGraphicFramePr>
        <p:xfrm>
          <a:off x="762000" y="1143000"/>
          <a:ext cx="7696200" cy="4745996"/>
        </p:xfrm>
        <a:graphic>
          <a:graphicData uri="http://schemas.openxmlformats.org/drawingml/2006/table">
            <a:tbl>
              <a:tblPr firstRow="1" bandRow="1">
                <a:tableStyleId>{5C22544A-7EE6-4342-B048-85BDC9FD1C3A}</a:tableStyleId>
              </a:tblPr>
              <a:tblGrid>
                <a:gridCol w="962025">
                  <a:extLst>
                    <a:ext uri="{9D8B030D-6E8A-4147-A177-3AD203B41FA5}">
                      <a16:colId xmlns:a16="http://schemas.microsoft.com/office/drawing/2014/main" xmlns="" val="20000"/>
                    </a:ext>
                  </a:extLst>
                </a:gridCol>
                <a:gridCol w="2886075">
                  <a:extLst>
                    <a:ext uri="{9D8B030D-6E8A-4147-A177-3AD203B41FA5}">
                      <a16:colId xmlns:a16="http://schemas.microsoft.com/office/drawing/2014/main" xmlns="" val="20001"/>
                    </a:ext>
                  </a:extLst>
                </a:gridCol>
                <a:gridCol w="800100">
                  <a:extLst>
                    <a:ext uri="{9D8B030D-6E8A-4147-A177-3AD203B41FA5}">
                      <a16:colId xmlns:a16="http://schemas.microsoft.com/office/drawing/2014/main" xmlns="" val="20002"/>
                    </a:ext>
                  </a:extLst>
                </a:gridCol>
                <a:gridCol w="3048000">
                  <a:extLst>
                    <a:ext uri="{9D8B030D-6E8A-4147-A177-3AD203B41FA5}">
                      <a16:colId xmlns:a16="http://schemas.microsoft.com/office/drawing/2014/main" xmlns="" val="20003"/>
                    </a:ext>
                  </a:extLst>
                </a:gridCol>
              </a:tblGrid>
              <a:tr h="448316">
                <a:tc gridSpan="2">
                  <a:txBody>
                    <a:bodyPr/>
                    <a:lstStyle/>
                    <a:p>
                      <a:pPr algn="ctr"/>
                      <a:r>
                        <a:rPr lang="en-US" sz="2800" dirty="0">
                          <a:solidFill>
                            <a:schemeClr val="tx1"/>
                          </a:solidFill>
                        </a:rPr>
                        <a:t>Dribble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n-US" sz="2800" dirty="0">
                          <a:solidFill>
                            <a:schemeClr val="tx1"/>
                          </a:solidFill>
                        </a:rPr>
                        <a:t>Sublimation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0"/>
                  </a:ext>
                </a:extLst>
              </a:tr>
              <a:tr h="466084">
                <a:tc rowSpan="4">
                  <a:txBody>
                    <a:bodyPr/>
                    <a:lstStyle/>
                    <a:p>
                      <a:r>
                        <a:rPr lang="en-US" b="1" dirty="0">
                          <a:solidFill>
                            <a:schemeClr val="tx1"/>
                          </a:solidFill>
                        </a:rPr>
                        <a:t>Pros: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t>High efficacy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5">
                  <a:txBody>
                    <a:bodyPr/>
                    <a:lstStyle/>
                    <a:p>
                      <a:r>
                        <a:rPr lang="en-US" b="1" dirty="0">
                          <a:solidFill>
                            <a:schemeClr val="tx1"/>
                          </a:solidFill>
                        </a:rPr>
                        <a:t>Pros: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Perhaps</a:t>
                      </a:r>
                      <a:r>
                        <a:rPr lang="en-US" baseline="0" dirty="0">
                          <a:solidFill>
                            <a:schemeClr val="tx1"/>
                          </a:solidFill>
                        </a:rPr>
                        <a:t> higher efficacy</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1"/>
                  </a:ext>
                </a:extLst>
              </a:tr>
              <a:tr h="448316">
                <a:tc vMerge="1">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aseline="0" dirty="0">
                          <a:solidFill>
                            <a:schemeClr val="tx1"/>
                          </a:solidFill>
                        </a:rPr>
                        <a:t>Very safe to apply</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vMerge="1">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No opening</a:t>
                      </a:r>
                      <a:r>
                        <a:rPr lang="en-US" baseline="0" dirty="0">
                          <a:solidFill>
                            <a:schemeClr val="tx1"/>
                          </a:solidFill>
                        </a:rPr>
                        <a:t> of the hive</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2"/>
                  </a:ext>
                </a:extLst>
              </a:tr>
              <a:tr h="448316">
                <a:tc vMerge="1">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Quick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Can do in freezing weather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10003"/>
                  </a:ext>
                </a:extLst>
              </a:tr>
              <a:tr h="448316">
                <a:tc vMerge="1">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Little</a:t>
                      </a:r>
                      <a:r>
                        <a:rPr lang="en-US" baseline="0" dirty="0">
                          <a:solidFill>
                            <a:schemeClr val="tx1"/>
                          </a:solidFill>
                        </a:rPr>
                        <a:t> equip needed</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vMerge="1">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Perhaps gentler to the bees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10004"/>
                  </a:ext>
                </a:extLst>
              </a:tr>
              <a:tr h="448316">
                <a:tc>
                  <a:txBody>
                    <a:bodyPr/>
                    <a:lstStyle/>
                    <a:p>
                      <a:endParaRPr lang="en-US"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No syrup mixing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5"/>
                  </a:ext>
                </a:extLst>
              </a:tr>
              <a:tr h="448316">
                <a:tc gridSpan="4">
                  <a:txBody>
                    <a:bodyPr/>
                    <a:lstStyle/>
                    <a:p>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6"/>
                  </a:ext>
                </a:extLst>
              </a:tr>
              <a:tr h="492736">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tx1"/>
                          </a:solidFill>
                        </a:rPr>
                        <a:t>Cons: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solidFill>
                            <a:schemeClr val="tx1"/>
                          </a:solidFill>
                        </a:rPr>
                        <a:t>Requires opening hive</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tx1"/>
                          </a:solidFill>
                        </a:rPr>
                        <a:t>Cons: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Vapor fog is hazardous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xmlns="" val="10007"/>
                  </a:ext>
                </a:extLst>
              </a:tr>
              <a:tr h="448316">
                <a:tc vMerge="1">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solidFill>
                            <a:schemeClr val="tx1"/>
                          </a:solidFill>
                        </a:rPr>
                        <a:t>May be problematic in freezing weather</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Requires specialized</a:t>
                      </a:r>
                      <a:r>
                        <a:rPr lang="en-US" baseline="0" dirty="0">
                          <a:solidFill>
                            <a:schemeClr val="tx1"/>
                          </a:solidFill>
                        </a:rPr>
                        <a:t> vaporizer and energy source</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8"/>
                  </a:ext>
                </a:extLst>
              </a:tr>
              <a:tr h="448316">
                <a:tc vMerge="1">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Easier with helper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Problems with hot tip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9"/>
                  </a:ext>
                </a:extLst>
              </a:tr>
            </a:tbl>
          </a:graphicData>
        </a:graphic>
      </p:graphicFrame>
    </p:spTree>
    <p:extLst>
      <p:ext uri="{BB962C8B-B14F-4D97-AF65-F5344CB8AC3E}">
        <p14:creationId xmlns:p14="http://schemas.microsoft.com/office/powerpoint/2010/main" xmlns="" val="253087474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78562"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350486" y="340735"/>
            <a:ext cx="8330236" cy="6136265"/>
          </a:xfrm>
          <a:prstGeom prst="rect">
            <a:avLst/>
          </a:prstGeom>
          <a:noFill/>
        </p:spPr>
      </p:pic>
      <p:sp>
        <p:nvSpPr>
          <p:cNvPr id="4" name="TextBox 3"/>
          <p:cNvSpPr txBox="1"/>
          <p:nvPr/>
        </p:nvSpPr>
        <p:spPr>
          <a:xfrm>
            <a:off x="152400" y="5181600"/>
            <a:ext cx="1981199" cy="225048"/>
          </a:xfrm>
          <a:prstGeom prst="rect">
            <a:avLst/>
          </a:prstGeom>
          <a:noFill/>
        </p:spPr>
        <p:txBody>
          <a:bodyPr wrap="square" lIns="81126" tIns="40570" rIns="81126" bIns="40570" rtlCol="0">
            <a:spAutoFit/>
          </a:bodyPr>
          <a:lstStyle/>
          <a:p>
            <a:pPr defTabSz="397554" fontAlgn="base" hangingPunct="0">
              <a:lnSpc>
                <a:spcPct val="93000"/>
              </a:lnSpc>
              <a:spcBef>
                <a:spcPct val="0"/>
              </a:spcBef>
              <a:spcAft>
                <a:spcPct val="0"/>
              </a:spcAft>
              <a:buClr>
                <a:srgbClr val="000000"/>
              </a:buClr>
              <a:buSzPct val="100000"/>
            </a:pPr>
            <a:r>
              <a:rPr lang="en-US" sz="1000" dirty="0">
                <a:latin typeface="Arial" charset="0"/>
              </a:rPr>
              <a:t>Bloom Honey Co</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4210050" cy="42862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9" name="Text Box 2"/>
          <p:cNvSpPr txBox="1">
            <a:spLocks noChangeArrowheads="1"/>
          </p:cNvSpPr>
          <p:nvPr/>
        </p:nvSpPr>
        <p:spPr bwMode="auto">
          <a:xfrm>
            <a:off x="4724400" y="381000"/>
            <a:ext cx="3276600" cy="1368664"/>
          </a:xfrm>
          <a:prstGeom prst="rect">
            <a:avLst/>
          </a:prstGeom>
          <a:noFill/>
          <a:ln w="9525">
            <a:noFill/>
            <a:round/>
            <a:headEnd/>
            <a:tailEnd/>
          </a:ln>
        </p:spPr>
        <p:txBody>
          <a:bodyPr wrap="square" lIns="79962" tIns="68159" rIns="79962" bIns="40001">
            <a:spAutoFit/>
          </a:bodyPr>
          <a:lstStyle/>
          <a:p>
            <a:pPr defTabSz="405710" fontAlgn="base" hangingPunct="0">
              <a:lnSpc>
                <a:spcPct val="93000"/>
              </a:lnSpc>
              <a:spcBef>
                <a:spcPct val="0"/>
              </a:spcBef>
              <a:spcAft>
                <a:spcPts val="1293"/>
              </a:spcAft>
              <a:buClr>
                <a:srgbClr val="000000"/>
              </a:buClr>
              <a:buSzPct val="100000"/>
              <a:tabLst>
                <a:tab pos="0" algn="l"/>
                <a:tab pos="405710" algn="l"/>
                <a:tab pos="811427" algn="l"/>
                <a:tab pos="1218565" algn="l"/>
                <a:tab pos="1624288" algn="l"/>
                <a:tab pos="2031429" algn="l"/>
                <a:tab pos="2437143" algn="l"/>
                <a:tab pos="2844289" algn="l"/>
                <a:tab pos="3250000" algn="l"/>
                <a:tab pos="3655715" algn="l"/>
                <a:tab pos="4062855" algn="l"/>
                <a:tab pos="4468571" algn="l"/>
                <a:tab pos="4875715" algn="l"/>
                <a:tab pos="5281435" algn="l"/>
                <a:tab pos="5688567" algn="l"/>
                <a:tab pos="6094288" algn="l"/>
                <a:tab pos="6501430" algn="l"/>
                <a:tab pos="6907142" algn="l"/>
                <a:tab pos="7312855" algn="l"/>
                <a:tab pos="7720002" algn="l"/>
                <a:tab pos="8125715" algn="l"/>
              </a:tabLst>
            </a:pPr>
            <a:r>
              <a:rPr lang="en-GB" sz="4400" b="1" dirty="0" err="1" smtClean="0">
                <a:solidFill>
                  <a:srgbClr val="FFFFFF"/>
                </a:solidFill>
              </a:rPr>
              <a:t>Varroa</a:t>
            </a:r>
            <a:r>
              <a:rPr lang="en-GB" sz="4400" b="1" dirty="0" smtClean="0">
                <a:solidFill>
                  <a:srgbClr val="FFFFFF"/>
                </a:solidFill>
              </a:rPr>
              <a:t> Destructor</a:t>
            </a:r>
            <a:endParaRPr lang="en-GB" sz="4400" b="1" dirty="0">
              <a:solidFill>
                <a:srgbClr val="FFFFFF"/>
              </a:solidFill>
            </a:endParaRPr>
          </a:p>
        </p:txBody>
      </p:sp>
      <p:sp>
        <p:nvSpPr>
          <p:cNvPr id="10" name="Text Box 2"/>
          <p:cNvSpPr txBox="1">
            <a:spLocks noChangeArrowheads="1"/>
          </p:cNvSpPr>
          <p:nvPr/>
        </p:nvSpPr>
        <p:spPr bwMode="auto">
          <a:xfrm>
            <a:off x="152400" y="4570727"/>
            <a:ext cx="8610600" cy="2170037"/>
          </a:xfrm>
          <a:prstGeom prst="rect">
            <a:avLst/>
          </a:prstGeom>
          <a:noFill/>
          <a:ln w="9525">
            <a:noFill/>
            <a:round/>
            <a:headEnd/>
            <a:tailEnd/>
          </a:ln>
        </p:spPr>
        <p:txBody>
          <a:bodyPr wrap="square" lIns="79962" tIns="68159" rIns="79962" bIns="40001">
            <a:spAutoFit/>
          </a:bodyPr>
          <a:lstStyle/>
          <a:p>
            <a:pPr defTabSz="405710" fontAlgn="base" hangingPunct="0">
              <a:lnSpc>
                <a:spcPct val="93000"/>
              </a:lnSpc>
              <a:spcBef>
                <a:spcPct val="0"/>
              </a:spcBef>
              <a:spcAft>
                <a:spcPts val="1293"/>
              </a:spcAft>
              <a:buClr>
                <a:srgbClr val="000000"/>
              </a:buClr>
              <a:buSzPct val="100000"/>
              <a:tabLst>
                <a:tab pos="0" algn="l"/>
                <a:tab pos="405710" algn="l"/>
                <a:tab pos="811427" algn="l"/>
                <a:tab pos="1218565" algn="l"/>
                <a:tab pos="1624288" algn="l"/>
                <a:tab pos="2031429" algn="l"/>
                <a:tab pos="2437143" algn="l"/>
                <a:tab pos="2844289" algn="l"/>
                <a:tab pos="3250000" algn="l"/>
                <a:tab pos="3655715" algn="l"/>
                <a:tab pos="4062855" algn="l"/>
                <a:tab pos="4468571" algn="l"/>
                <a:tab pos="4875715" algn="l"/>
                <a:tab pos="5281435" algn="l"/>
                <a:tab pos="5688567" algn="l"/>
                <a:tab pos="6094288" algn="l"/>
                <a:tab pos="6501430" algn="l"/>
                <a:tab pos="6907142" algn="l"/>
                <a:tab pos="7312855" algn="l"/>
                <a:tab pos="7720002" algn="l"/>
                <a:tab pos="8125715" algn="l"/>
              </a:tabLst>
            </a:pPr>
            <a:r>
              <a:rPr lang="en-GB" sz="3200" b="1" dirty="0" smtClean="0">
                <a:solidFill>
                  <a:srgbClr val="FFFFFF"/>
                </a:solidFill>
              </a:rPr>
              <a:t>The </a:t>
            </a:r>
            <a:r>
              <a:rPr lang="en-GB" sz="3200" b="1" dirty="0" err="1" smtClean="0">
                <a:solidFill>
                  <a:srgbClr val="FFFFFF"/>
                </a:solidFill>
              </a:rPr>
              <a:t>Varroa</a:t>
            </a:r>
            <a:r>
              <a:rPr lang="en-GB" sz="3200" b="1" dirty="0" smtClean="0">
                <a:solidFill>
                  <a:srgbClr val="FFFFFF"/>
                </a:solidFill>
              </a:rPr>
              <a:t> </a:t>
            </a:r>
            <a:r>
              <a:rPr lang="en-GB" sz="3600" b="1" dirty="0" smtClean="0">
                <a:solidFill>
                  <a:srgbClr val="FFFFFF"/>
                </a:solidFill>
              </a:rPr>
              <a:t>mite is an external parasitic mite that attacks the honey bees Apis </a:t>
            </a:r>
            <a:r>
              <a:rPr lang="en-GB" sz="3600" b="1" dirty="0" err="1" smtClean="0">
                <a:solidFill>
                  <a:srgbClr val="FFFFFF"/>
                </a:solidFill>
              </a:rPr>
              <a:t>cerana</a:t>
            </a:r>
            <a:r>
              <a:rPr lang="en-GB" sz="3600" b="1" dirty="0" smtClean="0">
                <a:solidFill>
                  <a:srgbClr val="FFFFFF"/>
                </a:solidFill>
              </a:rPr>
              <a:t> and Apis </a:t>
            </a:r>
            <a:r>
              <a:rPr lang="en-GB" sz="3600" b="1" dirty="0" err="1" smtClean="0">
                <a:solidFill>
                  <a:srgbClr val="FFFFFF"/>
                </a:solidFill>
              </a:rPr>
              <a:t>mellifera</a:t>
            </a:r>
            <a:r>
              <a:rPr lang="en-GB" sz="3600" b="1" dirty="0" smtClean="0">
                <a:solidFill>
                  <a:srgbClr val="FFFFFF"/>
                </a:solidFill>
              </a:rPr>
              <a:t>.  The disease caused by the mites is called varroosis.</a:t>
            </a:r>
            <a:endParaRPr lang="en-GB" sz="3600" b="1" dirty="0">
              <a:solidFill>
                <a:srgbClr val="FFFFFF"/>
              </a:solidFill>
            </a:endParaRPr>
          </a:p>
        </p:txBody>
      </p:sp>
      <p:sp>
        <p:nvSpPr>
          <p:cNvPr id="11" name="Text Box 2"/>
          <p:cNvSpPr txBox="1">
            <a:spLocks noChangeArrowheads="1"/>
          </p:cNvSpPr>
          <p:nvPr/>
        </p:nvSpPr>
        <p:spPr bwMode="auto">
          <a:xfrm>
            <a:off x="7696200" y="6324600"/>
            <a:ext cx="1066800" cy="309592"/>
          </a:xfrm>
          <a:prstGeom prst="rect">
            <a:avLst/>
          </a:prstGeom>
          <a:noFill/>
          <a:ln w="9525">
            <a:noFill/>
            <a:round/>
            <a:headEnd/>
            <a:tailEnd/>
          </a:ln>
        </p:spPr>
        <p:txBody>
          <a:bodyPr wrap="square" lIns="79962" tIns="68159" rIns="79962" bIns="40001">
            <a:spAutoFit/>
          </a:bodyPr>
          <a:lstStyle/>
          <a:p>
            <a:pPr defTabSz="405710" fontAlgn="base" hangingPunct="0">
              <a:lnSpc>
                <a:spcPct val="93000"/>
              </a:lnSpc>
              <a:spcBef>
                <a:spcPct val="0"/>
              </a:spcBef>
              <a:spcAft>
                <a:spcPts val="1293"/>
              </a:spcAft>
              <a:buClr>
                <a:srgbClr val="000000"/>
              </a:buClr>
              <a:buSzPct val="100000"/>
              <a:tabLst>
                <a:tab pos="0" algn="l"/>
                <a:tab pos="405710" algn="l"/>
                <a:tab pos="811427" algn="l"/>
                <a:tab pos="1218565" algn="l"/>
                <a:tab pos="1624288" algn="l"/>
                <a:tab pos="2031429" algn="l"/>
                <a:tab pos="2437143" algn="l"/>
                <a:tab pos="2844289" algn="l"/>
                <a:tab pos="3250000" algn="l"/>
                <a:tab pos="3655715" algn="l"/>
                <a:tab pos="4062855" algn="l"/>
                <a:tab pos="4468571" algn="l"/>
                <a:tab pos="4875715" algn="l"/>
                <a:tab pos="5281435" algn="l"/>
                <a:tab pos="5688567" algn="l"/>
                <a:tab pos="6094288" algn="l"/>
                <a:tab pos="6501430" algn="l"/>
                <a:tab pos="6907142" algn="l"/>
                <a:tab pos="7312855" algn="l"/>
                <a:tab pos="7720002" algn="l"/>
                <a:tab pos="8125715" algn="l"/>
              </a:tabLst>
            </a:pPr>
            <a:r>
              <a:rPr lang="en-GB" sz="1400" b="1" dirty="0" smtClean="0">
                <a:solidFill>
                  <a:srgbClr val="FFFFFF"/>
                </a:solidFill>
              </a:rPr>
              <a:t>Wikipedia</a:t>
            </a:r>
            <a:endParaRPr lang="en-GB" sz="1400" b="1" dirty="0">
              <a:solidFill>
                <a:srgbClr val="FFFFFF"/>
              </a:solidFill>
            </a:endParaRPr>
          </a:p>
        </p:txBody>
      </p:sp>
      <p:sp>
        <p:nvSpPr>
          <p:cNvPr id="12" name="Text Box 2"/>
          <p:cNvSpPr txBox="1">
            <a:spLocks noChangeArrowheads="1"/>
          </p:cNvSpPr>
          <p:nvPr/>
        </p:nvSpPr>
        <p:spPr bwMode="auto">
          <a:xfrm>
            <a:off x="4724400" y="2046770"/>
            <a:ext cx="3276600" cy="1077430"/>
          </a:xfrm>
          <a:prstGeom prst="rect">
            <a:avLst/>
          </a:prstGeom>
          <a:noFill/>
          <a:ln w="9525">
            <a:noFill/>
            <a:round/>
            <a:headEnd/>
            <a:tailEnd/>
          </a:ln>
        </p:spPr>
        <p:txBody>
          <a:bodyPr wrap="square" lIns="79962" tIns="68159" rIns="79962" bIns="40001">
            <a:spAutoFit/>
          </a:bodyPr>
          <a:lstStyle/>
          <a:p>
            <a:pPr defTabSz="405710" fontAlgn="base" hangingPunct="0">
              <a:lnSpc>
                <a:spcPct val="93000"/>
              </a:lnSpc>
              <a:spcBef>
                <a:spcPct val="0"/>
              </a:spcBef>
              <a:spcAft>
                <a:spcPts val="1293"/>
              </a:spcAft>
              <a:buClr>
                <a:srgbClr val="000000"/>
              </a:buClr>
              <a:buSzPct val="100000"/>
              <a:tabLst>
                <a:tab pos="0" algn="l"/>
                <a:tab pos="405710" algn="l"/>
                <a:tab pos="811427" algn="l"/>
                <a:tab pos="1218565" algn="l"/>
                <a:tab pos="1624288" algn="l"/>
                <a:tab pos="2031429" algn="l"/>
                <a:tab pos="2437143" algn="l"/>
                <a:tab pos="2844289" algn="l"/>
                <a:tab pos="3250000" algn="l"/>
                <a:tab pos="3655715" algn="l"/>
                <a:tab pos="4062855" algn="l"/>
                <a:tab pos="4468571" algn="l"/>
                <a:tab pos="4875715" algn="l"/>
                <a:tab pos="5281435" algn="l"/>
                <a:tab pos="5688567" algn="l"/>
                <a:tab pos="6094288" algn="l"/>
                <a:tab pos="6501430" algn="l"/>
                <a:tab pos="6907142" algn="l"/>
                <a:tab pos="7312855" algn="l"/>
                <a:tab pos="7720002" algn="l"/>
                <a:tab pos="8125715" algn="l"/>
              </a:tabLst>
            </a:pPr>
            <a:r>
              <a:rPr lang="en-GB" sz="2800" b="1" dirty="0" smtClean="0">
                <a:solidFill>
                  <a:srgbClr val="FFFFFF"/>
                </a:solidFill>
              </a:rPr>
              <a:t>1-1.8 mm long</a:t>
            </a:r>
          </a:p>
          <a:p>
            <a:pPr defTabSz="405710" fontAlgn="base" hangingPunct="0">
              <a:lnSpc>
                <a:spcPct val="93000"/>
              </a:lnSpc>
              <a:spcBef>
                <a:spcPct val="0"/>
              </a:spcBef>
              <a:spcAft>
                <a:spcPts val="1293"/>
              </a:spcAft>
              <a:buClr>
                <a:srgbClr val="000000"/>
              </a:buClr>
              <a:buSzPct val="100000"/>
              <a:tabLst>
                <a:tab pos="0" algn="l"/>
                <a:tab pos="405710" algn="l"/>
                <a:tab pos="811427" algn="l"/>
                <a:tab pos="1218565" algn="l"/>
                <a:tab pos="1624288" algn="l"/>
                <a:tab pos="2031429" algn="l"/>
                <a:tab pos="2437143" algn="l"/>
                <a:tab pos="2844289" algn="l"/>
                <a:tab pos="3250000" algn="l"/>
                <a:tab pos="3655715" algn="l"/>
                <a:tab pos="4062855" algn="l"/>
                <a:tab pos="4468571" algn="l"/>
                <a:tab pos="4875715" algn="l"/>
                <a:tab pos="5281435" algn="l"/>
                <a:tab pos="5688567" algn="l"/>
                <a:tab pos="6094288" algn="l"/>
                <a:tab pos="6501430" algn="l"/>
                <a:tab pos="6907142" algn="l"/>
                <a:tab pos="7312855" algn="l"/>
                <a:tab pos="7720002" algn="l"/>
                <a:tab pos="8125715" algn="l"/>
              </a:tabLst>
            </a:pPr>
            <a:r>
              <a:rPr lang="en-GB" sz="2800" b="1" dirty="0" smtClean="0">
                <a:solidFill>
                  <a:srgbClr val="FFFFFF"/>
                </a:solidFill>
              </a:rPr>
              <a:t>1.5-2 mm wide</a:t>
            </a:r>
            <a:endParaRPr lang="en-GB" sz="2800" b="1" dirty="0">
              <a:solidFill>
                <a:srgbClr val="FFFFFF"/>
              </a:solidFill>
            </a:endParaRPr>
          </a:p>
        </p:txBody>
      </p:sp>
    </p:spTree>
    <p:extLst>
      <p:ext uri="{BB962C8B-B14F-4D97-AF65-F5344CB8AC3E}">
        <p14:creationId xmlns:p14="http://schemas.microsoft.com/office/powerpoint/2010/main" xmlns="" val="23579399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4210050" cy="42862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743200" y="457200"/>
            <a:ext cx="3657600" cy="3657600"/>
          </a:xfrm>
          <a:prstGeom prst="ellipse">
            <a:avLst/>
          </a:prstGeom>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xmlns="" val="0"/>
              </a:ext>
            </a:extLst>
          </a:blip>
          <a:srcRect l="23078" t="18000" r="28109" b="24000"/>
          <a:stretch/>
        </p:blipFill>
        <p:spPr>
          <a:xfrm rot="20873912">
            <a:off x="6199644" y="2099206"/>
            <a:ext cx="2743200" cy="2209800"/>
          </a:xfrm>
          <a:prstGeom prst="flowChartProcess">
            <a:avLst/>
          </a:prstGeom>
        </p:spPr>
      </p:pic>
    </p:spTree>
    <p:extLst>
      <p:ext uri="{BB962C8B-B14F-4D97-AF65-F5344CB8AC3E}">
        <p14:creationId xmlns:p14="http://schemas.microsoft.com/office/powerpoint/2010/main" xmlns="" val="786409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3" cstate="print"/>
          <a:srcRect/>
          <a:stretch>
            <a:fillRect/>
          </a:stretch>
        </p:blipFill>
        <p:spPr bwMode="auto">
          <a:xfrm>
            <a:off x="0" y="-1"/>
            <a:ext cx="9144000" cy="6871911"/>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0" y="0"/>
            <a:ext cx="9144000" cy="6871911"/>
          </a:xfrm>
          <a:prstGeom prst="rect">
            <a:avLst/>
          </a:prstGeom>
          <a:noFill/>
          <a:ln w="9525">
            <a:noFill/>
            <a:miter lim="800000"/>
            <a:headEnd/>
            <a:tailEnd/>
          </a:ln>
        </p:spPr>
      </p:pic>
      <p:pic>
        <p:nvPicPr>
          <p:cNvPr id="2" name="Picture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429000" y="3471485"/>
            <a:ext cx="5715000" cy="3400425"/>
          </a:xfrm>
          <a:prstGeom prst="rect">
            <a:avLst/>
          </a:prstGeom>
        </p:spPr>
      </p:pic>
      <p:pic>
        <p:nvPicPr>
          <p:cNvPr id="6"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 y="-2"/>
            <a:ext cx="4267201" cy="434443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52400" y="0"/>
            <a:ext cx="4229100" cy="28194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041374" y="3568405"/>
            <a:ext cx="6102626" cy="3264195"/>
          </a:xfrm>
          <a:prstGeom prst="rect">
            <a:avLst/>
          </a:prstGeom>
        </p:spPr>
      </p:pic>
    </p:spTree>
    <p:extLst>
      <p:ext uri="{BB962C8B-B14F-4D97-AF65-F5344CB8AC3E}">
        <p14:creationId xmlns:p14="http://schemas.microsoft.com/office/powerpoint/2010/main" xmlns="" val="3854050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9313</TotalTime>
  <Words>5379</Words>
  <Application>Microsoft Office PowerPoint</Application>
  <PresentationFormat>On-screen Show (4:3)</PresentationFormat>
  <Paragraphs>343</Paragraphs>
  <Slides>53</Slides>
  <Notes>53</Notes>
  <HiddenSlides>0</HiddenSlides>
  <MMClips>0</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11_Office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Dribble vs. Sublimation</vt:lpstr>
      <vt:lpstr>Slide 53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Randy</dc:creator>
  <cp:lastModifiedBy>Wayne</cp:lastModifiedBy>
  <cp:revision>140</cp:revision>
  <cp:lastPrinted>2017-09-18T16:30:02Z</cp:lastPrinted>
  <dcterms:created xsi:type="dcterms:W3CDTF">2015-08-19T18:27:40Z</dcterms:created>
  <dcterms:modified xsi:type="dcterms:W3CDTF">2017-09-19T16:52:49Z</dcterms:modified>
</cp:coreProperties>
</file>