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59" r:id="rId5"/>
    <p:sldId id="268" r:id="rId6"/>
    <p:sldId id="269" r:id="rId7"/>
    <p:sldId id="271" r:id="rId8"/>
    <p:sldId id="272" r:id="rId9"/>
    <p:sldId id="274" r:id="rId10"/>
    <p:sldId id="275" r:id="rId11"/>
    <p:sldId id="265" r:id="rId12"/>
    <p:sldId id="276" r:id="rId13"/>
    <p:sldId id="273" r:id="rId14"/>
    <p:sldId id="277" r:id="rId15"/>
    <p:sldId id="278" r:id="rId16"/>
    <p:sldId id="260" r:id="rId17"/>
    <p:sldId id="264" r:id="rId18"/>
    <p:sldId id="262" r:id="rId19"/>
    <p:sldId id="261" r:id="rId20"/>
    <p:sldId id="263" r:id="rId2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1"/>
  </p:normalViewPr>
  <p:slideViewPr>
    <p:cSldViewPr snapToGrid="0" snapToObjects="1">
      <p:cViewPr>
        <p:scale>
          <a:sx n="96" d="100"/>
          <a:sy n="96" d="100"/>
        </p:scale>
        <p:origin x="62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B0E08F-9B42-4872-AB90-855F5D679C50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432D2B-E071-43CB-AC60-9CA162C31E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B5CBA-1BFA-4F42-8217-8358C23B56A2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181FD-6214-4B49-A5BB-2226FC16F882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2E5EB319-122A-4806-A4BC-DBB47A247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7F83F-9C09-43B2-B16F-E844AC8457BB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2E2B3246-AE58-46A6-8FE1-49B0087B5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E94D3A1-E5C5-4CF0-B7F6-3BB65CAE723D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AED2D741-3C33-4883-AB67-93354481A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D22FA-91EE-4DAB-A860-0C39230CEE12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D6DAB9ED-CFFF-45B8-94E7-C7B0F85C2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EDE6245-E1D5-4704-AD1A-46FAC6BAEC97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3E6C4688-71DE-41AB-A4EE-F63489AFD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81FB8E6-939B-41E7-BA97-0B7892C04271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1CD58ADA-50FC-4A1C-8756-849C5DACE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99B45A-38A4-4C71-A89E-A2DF722CB336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AC7EC-9891-4788-96E4-B36874D65B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288371-C252-4ECB-BF1C-B4D0400658E7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F807A-2252-4BED-95FC-048D2B126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CDC400-AA2C-4AB3-B125-2060D9F900DB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A7196-F12B-4CB9-8545-1292996C42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E560D-7B15-45C7-9654-D6E1EF9B2A00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55621194-3C77-4AED-8674-6C7B0DADD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9BEBC4-5DE5-499D-8CC6-7DA89D5812E4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6C881-44EF-423A-982B-2D0BA6307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9A852-D95D-4492-B328-867B8FCC3016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11878-DD6E-4D6F-AD83-7F348FED4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EBD192-DB4E-486D-A0A1-85F53C31F250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D135-63D8-4FB6-9AA9-AD4499128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C08C1-AC2A-49D6-A3BF-F50E7C754282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754EF-2ECE-44AC-B092-9F2226C85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9A92B-6CC3-4B5E-96DE-29C70C9B1D80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37AC-4F84-4F9E-A0FE-BD010ED90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616285229 h 10000"/>
              <a:gd name="T2" fmla="*/ 2147483646 w 9248"/>
              <a:gd name="T3" fmla="*/ 24645112 h 10000"/>
              <a:gd name="T4" fmla="*/ 2147483646 w 9248"/>
              <a:gd name="T5" fmla="*/ 1232255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9176766 h 10000"/>
              <a:gd name="T12" fmla="*/ 126842489 w 9248"/>
              <a:gd name="T13" fmla="*/ 1310965120 h 10000"/>
              <a:gd name="T14" fmla="*/ 2147483646 w 9248"/>
              <a:gd name="T15" fmla="*/ 1306508334 h 10000"/>
              <a:gd name="T16" fmla="*/ 2147483646 w 9248"/>
              <a:gd name="T17" fmla="*/ 1306508334 h 10000"/>
              <a:gd name="T18" fmla="*/ 2147483646 w 9248"/>
              <a:gd name="T19" fmla="*/ 1294185778 h 10000"/>
              <a:gd name="T20" fmla="*/ 2147483646 w 9248"/>
              <a:gd name="T21" fmla="*/ 1281860682 h 10000"/>
              <a:gd name="T22" fmla="*/ 2147483646 w 9248"/>
              <a:gd name="T23" fmla="*/ 690223156 h 10000"/>
              <a:gd name="T24" fmla="*/ 2147483646 w 9248"/>
              <a:gd name="T25" fmla="*/ 61628522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2AE75-549F-492E-86AD-DDB1E6E8CD07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BC294479-B73F-47BA-855F-D9D8EA579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0EAEBB15-14FD-41DC-8510-61DC4EA544D6}" type="datetimeFigureOut">
              <a:rPr lang="en-US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9CF28F75-90EE-4337-8CEC-539BB0931A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589213" y="1206500"/>
            <a:ext cx="8915400" cy="2112963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Georgia" pitchFamily="18" charset="0"/>
                <a:ea typeface="Georgia" pitchFamily="18" charset="0"/>
                <a:cs typeface="Georgia" pitchFamily="18" charset="0"/>
              </a:rPr>
              <a:t>Labeling, Marketing and Selling Honey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For the Small Scale Beekeeper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1400" dirty="0" smtClean="0">
                <a:latin typeface="Georgia" charset="0"/>
                <a:ea typeface="Georgia" charset="0"/>
                <a:cs typeface="Georgia" charset="0"/>
              </a:rPr>
              <a:t>By Michelle </a:t>
            </a:r>
            <a:r>
              <a:rPr lang="en-US" sz="1400" dirty="0" err="1" smtClean="0">
                <a:latin typeface="Georgia" charset="0"/>
                <a:ea typeface="Georgia" charset="0"/>
                <a:cs typeface="Georgia" charset="0"/>
              </a:rPr>
              <a:t>Gasaway</a:t>
            </a:r>
            <a:endParaRPr lang="en-US" sz="1400" dirty="0" smtClean="0">
              <a:latin typeface="Georgia" charset="0"/>
              <a:ea typeface="Georgia" charset="0"/>
              <a:cs typeface="Georgia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1400" dirty="0" smtClean="0">
                <a:latin typeface="Georgia" charset="0"/>
                <a:ea typeface="Georgia" charset="0"/>
                <a:cs typeface="Georgia" charset="0"/>
              </a:rPr>
              <a:t>Montgomery County Beekeepers Association</a:t>
            </a:r>
            <a:endParaRPr lang="en-US" sz="1400" dirty="0">
              <a:latin typeface="Georgia" charset="0"/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057400" y="1371600"/>
            <a:ext cx="8153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u="sng">
                <a:latin typeface="Georgia" pitchFamily="18" charset="0"/>
                <a:ea typeface="Georgia" pitchFamily="18" charset="0"/>
                <a:cs typeface="Georgia" pitchFamily="18" charset="0"/>
              </a:rPr>
              <a:t>Labeling must include:</a:t>
            </a:r>
          </a:p>
          <a:p>
            <a:pPr algn="ctr"/>
            <a:endParaRPr lang="en-US" altLang="en-US" sz="24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400" b="1">
                <a:latin typeface="Georgia" pitchFamily="18" charset="0"/>
                <a:ea typeface="Georgia" pitchFamily="18" charset="0"/>
                <a:cs typeface="Georgia" pitchFamily="18" charset="0"/>
              </a:rPr>
              <a:t> </a:t>
            </a: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Net weight in both avoirdupois(ounces/pounds) and metric</a:t>
            </a:r>
          </a:p>
          <a:p>
            <a:pPr>
              <a:buFont typeface="Wingdings" pitchFamily="2" charset="2"/>
              <a:buChar char="Ø"/>
            </a:pPr>
            <a:endParaRPr lang="en-US" altLang="en-US" sz="200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Beekeepers name and address</a:t>
            </a:r>
          </a:p>
          <a:p>
            <a:pPr>
              <a:buFont typeface="Wingdings" pitchFamily="2" charset="2"/>
              <a:buChar char="Ø"/>
            </a:pPr>
            <a:endParaRPr lang="en-US" altLang="en-US" sz="200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the statement </a:t>
            </a:r>
            <a:r>
              <a:rPr lang="en-US" altLang="en-US" sz="2000" u="sng">
                <a:latin typeface="Georgia" pitchFamily="18" charset="0"/>
                <a:ea typeface="Georgia" pitchFamily="18" charset="0"/>
                <a:cs typeface="Georgia" pitchFamily="18" charset="0"/>
              </a:rPr>
              <a:t>“Bottled or packaged in a facility not inspected by the Texas Department of State Health Services”</a:t>
            </a:r>
          </a:p>
          <a:p>
            <a:pPr>
              <a:buFont typeface="Wingdings" pitchFamily="2" charset="2"/>
              <a:buChar char="Ø"/>
            </a:pPr>
            <a:endParaRPr lang="en-US" altLang="en-US" sz="2000" u="sng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Optional statement: “Do not feed honey to infants under 1 year of age”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0" y="654050"/>
            <a:ext cx="3609975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1471613"/>
            <a:ext cx="65278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James and Chari\Downloads\FullSizeRender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C:\Users\James and Chari\Downloads\FullSizeRender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209800" y="1371600"/>
            <a:ext cx="7848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Georgia" pitchFamily="18" charset="0"/>
                <a:ea typeface="Georgia" pitchFamily="18" charset="0"/>
                <a:cs typeface="Georgia" pitchFamily="18" charset="0"/>
              </a:rPr>
              <a:t>****Important****</a:t>
            </a:r>
          </a:p>
          <a:p>
            <a:pPr algn="ctr"/>
            <a:endParaRPr lang="en-US" altLang="en-US" sz="24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r>
              <a:rPr lang="en-US" altLang="en-US" sz="2400" b="1">
                <a:latin typeface="Georgia" pitchFamily="18" charset="0"/>
                <a:ea typeface="Georgia" pitchFamily="18" charset="0"/>
                <a:cs typeface="Georgia" pitchFamily="18" charset="0"/>
              </a:rPr>
              <a:t>REGULATION OF SMALL HONEY PRODUCTION OPERATION PROHIBITED. </a:t>
            </a:r>
          </a:p>
          <a:p>
            <a:pPr algn="ctr"/>
            <a:endParaRPr lang="en-US" altLang="en-US" sz="24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endParaRPr lang="en-US" altLang="en-US" sz="24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r>
              <a:rPr lang="en-US" altLang="en-US" sz="2400" b="1" u="sng">
                <a:latin typeface="Georgia" pitchFamily="18" charset="0"/>
                <a:ea typeface="Georgia" pitchFamily="18" charset="0"/>
                <a:cs typeface="Georgia" pitchFamily="18" charset="0"/>
              </a:rPr>
              <a:t>A local government authority, including a local health department, may not regulate the production of honey or honeycomb at a small honey production operation.</a:t>
            </a:r>
          </a:p>
          <a:p>
            <a:pPr algn="ctr"/>
            <a:endParaRPr lang="en-US" altLang="en-US" sz="2400" b="1"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2209800" y="1447800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Georgia" pitchFamily="18" charset="0"/>
                <a:ea typeface="Georgia" pitchFamily="18" charset="0"/>
                <a:cs typeface="Georgia" pitchFamily="18" charset="0"/>
              </a:rPr>
              <a:t>What does this mean to you?</a:t>
            </a:r>
          </a:p>
          <a:p>
            <a:pPr algn="ctr"/>
            <a:endParaRPr lang="en-US" altLang="en-US" sz="24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r>
              <a:rPr lang="en-US" altLang="en-US" sz="2400">
                <a:latin typeface="Georgia" pitchFamily="18" charset="0"/>
                <a:ea typeface="Georgia" pitchFamily="18" charset="0"/>
                <a:cs typeface="Georgia" pitchFamily="18" charset="0"/>
              </a:rPr>
              <a:t>Beekeepers are not required to obtain a Food Manufacturers License</a:t>
            </a:r>
          </a:p>
          <a:p>
            <a:endParaRPr lang="en-US" altLang="en-US" sz="240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r>
              <a:rPr lang="en-US" altLang="en-US" sz="2400">
                <a:latin typeface="Georgia" pitchFamily="18" charset="0"/>
                <a:ea typeface="Georgia" pitchFamily="18" charset="0"/>
                <a:cs typeface="Georgia" pitchFamily="18" charset="0"/>
              </a:rPr>
              <a:t>Not required to have a Health Department approved honey house</a:t>
            </a:r>
          </a:p>
          <a:p>
            <a:endParaRPr lang="en-US" altLang="en-US" sz="240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r>
              <a:rPr lang="en-US" altLang="en-US" sz="2400">
                <a:latin typeface="Georgia" pitchFamily="18" charset="0"/>
                <a:ea typeface="Georgia" pitchFamily="18" charset="0"/>
                <a:cs typeface="Georgia" pitchFamily="18" charset="0"/>
              </a:rPr>
              <a:t>No inspection of bottling facility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3048000" y="1371600"/>
            <a:ext cx="6324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Georgia" pitchFamily="18" charset="0"/>
                <a:ea typeface="Georgia" pitchFamily="18" charset="0"/>
                <a:cs typeface="Georgia" pitchFamily="18" charset="0"/>
              </a:rPr>
              <a:t>BEE CLEAN!</a:t>
            </a:r>
          </a:p>
          <a:p>
            <a:pPr algn="ctr"/>
            <a:endParaRPr lang="en-US" altLang="en-US" sz="28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endParaRPr lang="en-US" altLang="en-US" sz="28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r>
              <a:rPr lang="en-US" altLang="en-US" sz="2800" b="1">
                <a:latin typeface="Georgia" pitchFamily="18" charset="0"/>
                <a:ea typeface="Georgia" pitchFamily="18" charset="0"/>
                <a:cs typeface="Georgia" pitchFamily="18" charset="0"/>
              </a:rPr>
              <a:t>ALWAYS MAINTAIN</a:t>
            </a:r>
          </a:p>
          <a:p>
            <a:pPr algn="ctr"/>
            <a:r>
              <a:rPr lang="en-US" altLang="en-US" sz="2800" b="1">
                <a:latin typeface="Georgia" pitchFamily="18" charset="0"/>
                <a:ea typeface="Georgia" pitchFamily="18" charset="0"/>
                <a:cs typeface="Georgia" pitchFamily="18" charset="0"/>
              </a:rPr>
              <a:t>A SANITARY ENVIROMENT</a:t>
            </a:r>
          </a:p>
          <a:p>
            <a:pPr algn="ctr"/>
            <a:r>
              <a:rPr lang="en-US" altLang="en-US" sz="2800" b="1">
                <a:latin typeface="Georgia" pitchFamily="18" charset="0"/>
                <a:ea typeface="Georgia" pitchFamily="18" charset="0"/>
                <a:cs typeface="Georgia" pitchFamily="18" charset="0"/>
              </a:rPr>
              <a:t>FOR BOTTLING YOUR HONEY!</a:t>
            </a:r>
          </a:p>
        </p:txBody>
      </p:sp>
      <p:pic>
        <p:nvPicPr>
          <p:cNvPr id="3481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17016">
            <a:off x="7551738" y="1697038"/>
            <a:ext cx="12207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latin typeface="Georgia" pitchFamily="18" charset="0"/>
                <a:ea typeface="Georgia" pitchFamily="18" charset="0"/>
                <a:cs typeface="Georgia" pitchFamily="18" charset="0"/>
              </a:rPr>
              <a:t>Marketing your Honey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2589213" y="2106613"/>
            <a:ext cx="8915400" cy="37782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ADVERTISE!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This does not have to cost an arm and a leg</a:t>
            </a:r>
            <a:r>
              <a:rPr lang="is-I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…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W</a:t>
            </a:r>
            <a:r>
              <a:rPr lang="is-I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ord of mouth is the best advertising so, give some away to  your family, neighbors and friends, ask them to spread the word.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is-I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Put up a sign in your yard</a:t>
            </a: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, at your local feed store and convenience store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Post a FREE Ad on Craigslist or other local sources/message boards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Place an Ad on the Radio 99.9 KSHN (Liberty)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Use Social Media (Facebook, Twitter, Linked In, etc.)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366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latin typeface="Georgia" pitchFamily="18" charset="0"/>
                <a:ea typeface="Georgia" pitchFamily="18" charset="0"/>
                <a:cs typeface="Georgia" pitchFamily="18" charset="0"/>
              </a:rPr>
              <a:t>Marketing (Cont.)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Create a website – FOR ADVERTISING ONLY**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Get some cards made</a:t>
            </a:r>
            <a:r>
              <a:rPr lang="is-I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…Vistaprint has great prices &amp; you design it yourself!</a:t>
            </a:r>
          </a:p>
          <a:p>
            <a:pPr marL="342900" lvl="1" indent="-342900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Leave your contact information at your local health food store, coffee shop, nail salon, anywhere you do business.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Call your local newspaper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Reach out to Boy &amp; Girl Scout troops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altLang="en-US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latin typeface="Georgia" pitchFamily="18" charset="0"/>
                <a:ea typeface="Georgia" pitchFamily="18" charset="0"/>
                <a:cs typeface="Georgia" pitchFamily="18" charset="0"/>
              </a:rPr>
              <a:t>Selling your Honey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PRICING: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Don’t sell yourself short!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Don’t undercut the competition</a:t>
            </a:r>
            <a:r>
              <a:rPr lang="is-I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…it is bad for all beekeepers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is-I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A good rule of thumb is $1 per ounce, offer discounts for larger quantities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is-IS" altLang="en-US" smtClean="0">
              <a:solidFill>
                <a:schemeClr val="tx1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is-I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WHERE to sell: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is-I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Texas laws limit where you can sell, per the Senate Bill 1766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is-I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Must be sold directly to the consumer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is-I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Attend a Farmer’s Market, Church Bazarr or Holiday Fair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is-IS" altLang="en-US" smtClean="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rPr>
              <a:t>Set up an Honor System Honey Stand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is-IS" altLang="en-US" smtClean="0">
              <a:solidFill>
                <a:schemeClr val="tx1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n-US" altLang="en-US" smtClean="0">
              <a:solidFill>
                <a:schemeClr val="tx1"/>
              </a:solidFill>
            </a:endParaRP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3525" y="4143375"/>
            <a:ext cx="2351088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latin typeface="Georgia" pitchFamily="18" charset="0"/>
                <a:ea typeface="Georgia" pitchFamily="18" charset="0"/>
                <a:cs typeface="Georgia" pitchFamily="18" charset="0"/>
              </a:rPr>
              <a:t>Labels and Bottles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>
                <a:latin typeface="Georgia" pitchFamily="18" charset="0"/>
                <a:ea typeface="Georgia" pitchFamily="18" charset="0"/>
                <a:cs typeface="Georgia" pitchFamily="18" charset="0"/>
              </a:rPr>
              <a:t>LABELS: Bee Creative, Clear and Custom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>
                <a:latin typeface="Georgia" pitchFamily="18" charset="0"/>
                <a:ea typeface="Georgia" pitchFamily="18" charset="0"/>
                <a:cs typeface="Georgia" pitchFamily="18" charset="0"/>
              </a:rPr>
              <a:t>Follow State guidelines – Senate Bill 1766 – eff. 9/1/15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BOTTLES: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Plastic weighs less than glass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Shop around for the best price (including lids)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Consider a group order to get discounts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Offer various sizes to reach more customers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Decide what shape you like best and be consistent in your offerings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en-US" sz="2000" smtClean="0">
                <a:latin typeface="Georgia" pitchFamily="18" charset="0"/>
                <a:ea typeface="Georgia" pitchFamily="18" charset="0"/>
                <a:cs typeface="Georgia" pitchFamily="18" charset="0"/>
              </a:rPr>
              <a:t>Mason Jars – economical and nostalgic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168525" y="611188"/>
            <a:ext cx="8912225" cy="1281112"/>
          </a:xfrm>
        </p:spPr>
        <p:txBody>
          <a:bodyPr/>
          <a:lstStyle/>
          <a:p>
            <a:pPr algn="ctr" eaLnBrk="1" hangingPunct="1"/>
            <a:r>
              <a:rPr lang="en-US" altLang="en-US" sz="4800" b="1" smtClean="0">
                <a:latin typeface="Georgia" pitchFamily="18" charset="0"/>
                <a:ea typeface="Georgia" pitchFamily="18" charset="0"/>
                <a:cs typeface="Georgia" pitchFamily="18" charset="0"/>
              </a:rPr>
              <a:t>Extras!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>
                <a:latin typeface="Georgia" pitchFamily="18" charset="0"/>
                <a:ea typeface="Georgia" pitchFamily="18" charset="0"/>
                <a:cs typeface="Georgia" pitchFamily="18" charset="0"/>
              </a:rPr>
              <a:t>Make Meade from excess Honey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mtClean="0">
                <a:latin typeface="Georgia" pitchFamily="18" charset="0"/>
                <a:ea typeface="Georgia" pitchFamily="18" charset="0"/>
                <a:cs typeface="Georgia" pitchFamily="18" charset="0"/>
              </a:rPr>
              <a:t>Use/sell other products of the hive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Beeswax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Candles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Soap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Lip Balm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Skin salves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Propolis – natural antibacterial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Bee Pollen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Bee Larva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Dead Adult Bees</a:t>
            </a:r>
            <a:r>
              <a:rPr lang="is-IS" sz="1800" smtClean="0">
                <a:latin typeface="Georgia" pitchFamily="18" charset="0"/>
                <a:ea typeface="Georgia" pitchFamily="18" charset="0"/>
                <a:cs typeface="Georgia" pitchFamily="18" charset="0"/>
              </a:rPr>
              <a:t>….yes...you can sell dead bees!</a:t>
            </a:r>
            <a:endParaRPr lang="en-US" sz="1800" smtClean="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1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863" y="309563"/>
            <a:ext cx="8393112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3" y="371475"/>
            <a:ext cx="9440862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3275" y="1209675"/>
            <a:ext cx="8153400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Georgia" pitchFamily="18" charset="0"/>
                <a:cs typeface="Georgia" pitchFamily="18" charset="0"/>
              </a:rPr>
              <a:t>Agriculture Code Title 6, Subtitle A, Chapter 131</a:t>
            </a:r>
          </a:p>
          <a:p>
            <a:pPr algn="ctr"/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Georgia" pitchFamily="18" charset="0"/>
                <a:cs typeface="Georgia" pitchFamily="18" charset="0"/>
              </a:rPr>
              <a:t>Subchapter E. Labeling and Sale of Honey</a:t>
            </a:r>
          </a:p>
          <a:p>
            <a:pPr algn="ctr"/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Georgia" pitchFamily="18" charset="0"/>
                <a:cs typeface="Georgia" pitchFamily="18" charset="0"/>
              </a:rPr>
              <a:t> Sec.131.081- 131.084</a:t>
            </a:r>
          </a:p>
          <a:p>
            <a:pPr algn="ctr"/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r>
              <a:rPr lang="en-US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Georgia" pitchFamily="18" charset="0"/>
                <a:cs typeface="Georgia" pitchFamily="18" charset="0"/>
              </a:rPr>
              <a:t>Internet search: Ag Code 131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981200" y="10668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Georgia" pitchFamily="18" charset="0"/>
                <a:ea typeface="Georgia" pitchFamily="18" charset="0"/>
                <a:cs typeface="Georgia" pitchFamily="18" charset="0"/>
              </a:rPr>
              <a:t>A person may not label, sell, or keep, offer, or expose for sale a product….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362200"/>
            <a:ext cx="80010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>
                <a:latin typeface="Georgia" pitchFamily="18" charset="0"/>
                <a:ea typeface="Georgia" pitchFamily="18" charset="0"/>
                <a:cs typeface="Georgia" pitchFamily="18" charset="0"/>
              </a:rPr>
              <a:t>as “Honey” unless the product consists exclusively of “Pure Honey”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endParaRPr lang="en-US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>
                <a:latin typeface="Georgia" pitchFamily="18" charset="0"/>
                <a:ea typeface="Georgia" pitchFamily="18" charset="0"/>
                <a:cs typeface="Georgia" pitchFamily="18" charset="0"/>
              </a:rPr>
              <a:t> that resembles” Honey” that is labeled with a picture or drawing of bee, beehive or comb unless it’s “Pure Honey”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endParaRPr lang="en-US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>
                <a:latin typeface="Georgia" pitchFamily="18" charset="0"/>
                <a:ea typeface="Georgia" pitchFamily="18" charset="0"/>
                <a:cs typeface="Georgia" pitchFamily="18" charset="0"/>
              </a:rPr>
              <a:t> resembles “Honey” and is labeled as “Imitation Honey” (no such thing as IMITATION HONEY!)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endParaRPr lang="en-US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>
                <a:latin typeface="Georgia" pitchFamily="18" charset="0"/>
                <a:ea typeface="Georgia" pitchFamily="18" charset="0"/>
                <a:cs typeface="Georgia" pitchFamily="18" charset="0"/>
              </a:rPr>
              <a:t> that consists of “Honey” mixed with another ingredient unless: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>
                <a:latin typeface="Georgia" pitchFamily="18" charset="0"/>
                <a:ea typeface="Georgia" pitchFamily="18" charset="0"/>
                <a:cs typeface="Georgia" pitchFamily="18" charset="0"/>
              </a:rPr>
              <a:t> the product contains an “Ingredient Label”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>
                <a:latin typeface="Georgia" pitchFamily="18" charset="0"/>
                <a:ea typeface="Georgia" pitchFamily="18" charset="0"/>
                <a:cs typeface="Georgia" pitchFamily="18" charset="0"/>
              </a:rPr>
              <a:t> the word “Honey” appears in the list of ingredients in the same size print and location</a:t>
            </a:r>
          </a:p>
          <a:p>
            <a:pPr lvl="2" algn="ctr">
              <a:buClr>
                <a:schemeClr val="accent1"/>
              </a:buClr>
            </a:pPr>
            <a:endParaRPr lang="en-US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Ø"/>
            </a:pPr>
            <a:endParaRPr lang="en-US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marL="285750" indent="-285750" algn="ctr">
              <a:buClr>
                <a:schemeClr val="accent1"/>
              </a:buClr>
            </a:pPr>
            <a:r>
              <a:rPr lang="en-US" sz="1200" b="1" u="sng">
                <a:latin typeface="Georgia" pitchFamily="18" charset="0"/>
                <a:ea typeface="Georgia" pitchFamily="18" charset="0"/>
                <a:cs typeface="Georgia" pitchFamily="18" charset="0"/>
              </a:rPr>
              <a:t>***Disclaimer: This is a summary, not word for word of Ag Code 131***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209800" y="228600"/>
            <a:ext cx="79248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latin typeface="Georgia" pitchFamily="18" charset="0"/>
                <a:ea typeface="Georgia" pitchFamily="18" charset="0"/>
                <a:cs typeface="Georgia" pitchFamily="18" charset="0"/>
              </a:rPr>
              <a:t>Senate Bill No. 1766</a:t>
            </a:r>
          </a:p>
          <a:p>
            <a:pPr algn="ctr"/>
            <a:r>
              <a:rPr lang="en-US" altLang="en-US" sz="2800" b="1">
                <a:latin typeface="Georgia" pitchFamily="18" charset="0"/>
                <a:ea typeface="Georgia" pitchFamily="18" charset="0"/>
                <a:cs typeface="Georgia" pitchFamily="18" charset="0"/>
              </a:rPr>
              <a:t>Effective 9/1/15</a:t>
            </a:r>
          </a:p>
          <a:p>
            <a:pPr>
              <a:buFont typeface="Wingdings" pitchFamily="2" charset="2"/>
              <a:buChar char="Ø"/>
            </a:pPr>
            <a:endParaRPr lang="en-US" altLang="en-US" sz="28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A Bill to be Entitled an Act relating to exemptions from certain regulations for small honey production operations.</a:t>
            </a:r>
          </a:p>
          <a:p>
            <a:endParaRPr lang="en-US" altLang="en-US" sz="200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small honey production operation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less than 2,500 pounds PER YEAR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selling of honey must be done by the beekeeper and/or immediate family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only sells or distributes honey or honeycomb: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produced in Texas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owned and managed by the beekeeper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that is pure honey (raw and not blended with any other product)</a:t>
            </a:r>
          </a:p>
          <a:p>
            <a:pPr lvl="2">
              <a:buFont typeface="Wingdings" pitchFamily="2" charset="2"/>
              <a:buChar char="Ø"/>
            </a:pPr>
            <a:endParaRPr lang="en-US" altLang="en-US" sz="2400" b="1">
              <a:solidFill>
                <a:schemeClr val="accent1"/>
              </a:solidFill>
            </a:endParaRPr>
          </a:p>
          <a:p>
            <a:pPr lvl="2"/>
            <a:endParaRPr lang="en-US" altLang="en-US" sz="2400" b="1">
              <a:solidFill>
                <a:schemeClr val="accent1"/>
              </a:solidFill>
            </a:endParaRPr>
          </a:p>
          <a:p>
            <a:r>
              <a:rPr lang="en-US" altLang="en-US" sz="2400" b="1">
                <a:solidFill>
                  <a:schemeClr val="accent1"/>
                </a:solidFill>
              </a:rPr>
              <a:t>	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981200" y="1066800"/>
            <a:ext cx="83058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Ø"/>
            </a:pPr>
            <a:endParaRPr lang="en-US" altLang="en-US" sz="20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en-US" sz="2000" b="1">
                <a:latin typeface="Georgia" pitchFamily="18" charset="0"/>
                <a:ea typeface="Georgia" pitchFamily="18" charset="0"/>
                <a:cs typeface="Georgia" pitchFamily="18" charset="0"/>
              </a:rPr>
              <a:t> </a:t>
            </a: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sells directly to consumer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From Beekeeper’s home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At a farmer’s market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At a farm stand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 municipal, county, or non-profit fair, festival or event 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>
                <a:latin typeface="Georgia" pitchFamily="18" charset="0"/>
                <a:ea typeface="Georgia" pitchFamily="18" charset="0"/>
                <a:cs typeface="Georgia" pitchFamily="18" charset="0"/>
              </a:rPr>
              <a:t>AND deliver the honey to the consumer at the point of sale or another location designated by the consumer.</a:t>
            </a:r>
          </a:p>
          <a:p>
            <a:pPr lvl="2"/>
            <a:endParaRPr lang="en-US" altLang="en-US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lvl="2"/>
            <a:endParaRPr lang="en-US" altLang="en-US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lvl="2"/>
            <a:endParaRPr lang="en-US" altLang="en-US" sz="140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lvl="2"/>
            <a:r>
              <a:rPr lang="en-US" altLang="en-US" sz="1400" u="sng">
                <a:latin typeface="Georgia" pitchFamily="18" charset="0"/>
                <a:ea typeface="Georgia" pitchFamily="18" charset="0"/>
                <a:cs typeface="Georgia" pitchFamily="18" charset="0"/>
              </a:rPr>
              <a:t>***Disclaimer: This is a summary, not a line by line depiction of  S.B. 1766***</a:t>
            </a:r>
          </a:p>
          <a:p>
            <a:pPr lvl="2"/>
            <a:endParaRPr lang="en-US" altLang="en-US" b="1">
              <a:solidFill>
                <a:schemeClr val="accent1"/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en-US" altLang="en-US" b="1">
              <a:solidFill>
                <a:schemeClr val="accent1"/>
              </a:solidFill>
            </a:endParaRPr>
          </a:p>
          <a:p>
            <a:pPr lvl="2"/>
            <a:r>
              <a:rPr lang="en-US" altLang="en-US">
                <a:solidFill>
                  <a:schemeClr val="accent1"/>
                </a:solidFill>
              </a:rPr>
              <a:t> </a:t>
            </a:r>
          </a:p>
          <a:p>
            <a:pPr lvl="2"/>
            <a:endParaRPr lang="en-US" altLang="en-US">
              <a:solidFill>
                <a:schemeClr val="accent1"/>
              </a:solidFill>
            </a:endParaRPr>
          </a:p>
          <a:p>
            <a:pPr lvl="2"/>
            <a:r>
              <a:rPr lang="en-US" altLang="en-US">
                <a:solidFill>
                  <a:schemeClr val="accent1"/>
                </a:solidFill>
              </a:rPr>
              <a:t>								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2514600" y="2133600"/>
            <a:ext cx="73914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Georgia" pitchFamily="18" charset="0"/>
                <a:ea typeface="Georgia" pitchFamily="18" charset="0"/>
                <a:cs typeface="Georgia" pitchFamily="18" charset="0"/>
              </a:rPr>
              <a:t>LABELING REQUIREMENTS FOR SMALL HONEY PRODUCTION OPERATION</a:t>
            </a:r>
          </a:p>
          <a:p>
            <a:pPr algn="ctr"/>
            <a:endParaRPr lang="en-US" altLang="en-US" sz="24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endParaRPr lang="en-US" altLang="en-US" sz="2000" b="1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pPr algn="ctr"/>
            <a:r>
              <a:rPr lang="en-US" altLang="en-US" sz="2000" b="1">
                <a:latin typeface="Georgia" pitchFamily="18" charset="0"/>
                <a:ea typeface="Georgia" pitchFamily="18" charset="0"/>
                <a:cs typeface="Georgia" pitchFamily="18" charset="0"/>
              </a:rPr>
              <a:t>Must be labeled in accordance with Subchapter E</a:t>
            </a:r>
          </a:p>
          <a:p>
            <a:pPr algn="ctr"/>
            <a:r>
              <a:rPr lang="en-US" altLang="en-US" sz="2000" b="1">
                <a:latin typeface="Georgia" pitchFamily="18" charset="0"/>
                <a:ea typeface="Georgia" pitchFamily="18" charset="0"/>
                <a:cs typeface="Georgia" pitchFamily="18" charset="0"/>
              </a:rPr>
              <a:t>Chapter 131 Ag Code</a:t>
            </a:r>
          </a:p>
          <a:p>
            <a:pPr algn="ctr"/>
            <a:endParaRPr lang="en-US" altLang="en-US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7748</TotalTime>
  <Words>844</Words>
  <Application>Microsoft Office PowerPoint</Application>
  <PresentationFormat>Custom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Century Gothic</vt:lpstr>
      <vt:lpstr>Arial</vt:lpstr>
      <vt:lpstr>Wingdings 3</vt:lpstr>
      <vt:lpstr>Calibri</vt:lpstr>
      <vt:lpstr>Georgia</vt:lpstr>
      <vt:lpstr>Wingdings</vt:lpstr>
      <vt:lpstr>Wisp</vt:lpstr>
      <vt:lpstr>Labeling, Marketing and Selling Honey</vt:lpstr>
      <vt:lpstr>Labels and Bottles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Marketing your Honey</vt:lpstr>
      <vt:lpstr>Slide 17</vt:lpstr>
      <vt:lpstr>Marketing (Cont.)</vt:lpstr>
      <vt:lpstr>Selling your Honey</vt:lpstr>
      <vt:lpstr>Extras!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Labeling, Marketing and Selling Honey</dc:title>
  <dc:creator>michellegasaway@outlook.com</dc:creator>
  <cp:lastModifiedBy>Wayne</cp:lastModifiedBy>
  <cp:revision>27</cp:revision>
  <cp:lastPrinted>2016-08-02T13:23:49Z</cp:lastPrinted>
  <dcterms:created xsi:type="dcterms:W3CDTF">2016-07-26T17:33:48Z</dcterms:created>
  <dcterms:modified xsi:type="dcterms:W3CDTF">2016-11-25T01:39:22Z</dcterms:modified>
</cp:coreProperties>
</file>