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2" r:id="rId3"/>
    <p:sldId id="263" r:id="rId4"/>
    <p:sldId id="264" r:id="rId5"/>
    <p:sldId id="257" r:id="rId6"/>
    <p:sldId id="265" r:id="rId7"/>
    <p:sldId id="266" r:id="rId8"/>
    <p:sldId id="267" r:id="rId9"/>
    <p:sldId id="269" r:id="rId10"/>
    <p:sldId id="270" r:id="rId11"/>
    <p:sldId id="268" r:id="rId12"/>
    <p:sldId id="276" r:id="rId13"/>
    <p:sldId id="280" r:id="rId14"/>
    <p:sldId id="277" r:id="rId15"/>
    <p:sldId id="278" r:id="rId16"/>
    <p:sldId id="283" r:id="rId17"/>
    <p:sldId id="271" r:id="rId18"/>
    <p:sldId id="281" r:id="rId19"/>
    <p:sldId id="279" r:id="rId20"/>
    <p:sldId id="272" r:id="rId21"/>
    <p:sldId id="273" r:id="rId22"/>
    <p:sldId id="275" r:id="rId23"/>
    <p:sldId id="284" r:id="rId24"/>
    <p:sldId id="282" r:id="rId25"/>
    <p:sldId id="285"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a:srgbClr val="FFFFFF"/>
    <a:srgbClr val="FDF4E7"/>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0CAC6CB4-2559-41BB-AAD8-933CBA33EF53}" type="datetimeFigureOut">
              <a:rPr lang="en-US" smtClean="0"/>
              <a:pPr/>
              <a:t>6/24/2017</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902A6025-4D22-4A81-BC05-390A4886925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AC6CB4-2559-41BB-AAD8-933CBA33EF53}" type="datetimeFigureOut">
              <a:rPr lang="en-US" smtClean="0"/>
              <a:pPr/>
              <a:t>6/24/2017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A6025-4D22-4A81-BC05-390A4886925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AC6CB4-2559-41BB-AAD8-933CBA33EF53}" type="datetimeFigureOut">
              <a:rPr lang="en-US" smtClean="0"/>
              <a:pPr/>
              <a:t>6/24/2017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A6025-4D22-4A81-BC05-390A4886925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CAC6CB4-2559-41BB-AAD8-933CBA33EF53}" type="datetimeFigureOut">
              <a:rPr lang="en-US" smtClean="0"/>
              <a:pPr/>
              <a:t>6/24/2017</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902A6025-4D22-4A81-BC05-390A4886925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0CAC6CB4-2559-41BB-AAD8-933CBA33EF53}" type="datetimeFigureOut">
              <a:rPr lang="en-US" smtClean="0"/>
              <a:pPr/>
              <a:t>6/24/2017</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902A6025-4D22-4A81-BC05-390A48869253}"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0CAC6CB4-2559-41BB-AAD8-933CBA33EF53}" type="datetimeFigureOut">
              <a:rPr lang="en-US" smtClean="0"/>
              <a:pPr/>
              <a:t>6/24/2017</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902A6025-4D22-4A81-BC05-390A4886925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0CAC6CB4-2559-41BB-AAD8-933CBA33EF53}" type="datetimeFigureOut">
              <a:rPr lang="en-US" smtClean="0"/>
              <a:pPr/>
              <a:t>6/24/2017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902A6025-4D22-4A81-BC05-390A48869253}"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CAC6CB4-2559-41BB-AAD8-933CBA33EF53}" type="datetimeFigureOut">
              <a:rPr lang="en-US" smtClean="0"/>
              <a:pPr/>
              <a:t>6/24/2017</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A6025-4D22-4A81-BC05-390A4886925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CAC6CB4-2559-41BB-AAD8-933CBA33EF53}" type="datetimeFigureOut">
              <a:rPr lang="en-US" smtClean="0"/>
              <a:pPr/>
              <a:t>6/24/2017</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2A6025-4D22-4A81-BC05-390A4886925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CAC6CB4-2559-41BB-AAD8-933CBA33EF53}" type="datetimeFigureOut">
              <a:rPr lang="en-US" smtClean="0"/>
              <a:pPr/>
              <a:t>6/24/2017</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2A6025-4D22-4A81-BC05-390A4886925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0CAC6CB4-2559-41BB-AAD8-933CBA33EF53}" type="datetimeFigureOut">
              <a:rPr lang="en-US" smtClean="0"/>
              <a:pPr/>
              <a:t>6/24/2017</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902A6025-4D22-4A81-BC05-390A48869253}"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CAC6CB4-2559-41BB-AAD8-933CBA33EF53}" type="datetimeFigureOut">
              <a:rPr lang="en-US" smtClean="0"/>
              <a:pPr/>
              <a:t>6/24/2017</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902A6025-4D22-4A81-BC05-390A48869253}"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676400" y="1600200"/>
            <a:ext cx="5562600" cy="2585323"/>
          </a:xfrm>
          <a:prstGeom prst="rect">
            <a:avLst/>
          </a:prstGeom>
          <a:noFill/>
        </p:spPr>
        <p:txBody>
          <a:bodyPr wrap="square" rtlCol="0">
            <a:spAutoFit/>
          </a:bodyPr>
          <a:lstStyle/>
          <a:p>
            <a:pPr algn="ctr"/>
            <a:r>
              <a:rPr lang="en-US" sz="5400" dirty="0" smtClean="0">
                <a:solidFill>
                  <a:srgbClr val="FFC000"/>
                </a:solidFill>
                <a:effectLst>
                  <a:outerShdw blurRad="38100" dist="38100" dir="2700000" algn="tl">
                    <a:srgbClr val="000000">
                      <a:alpha val="43137"/>
                    </a:srgbClr>
                  </a:outerShdw>
                </a:effectLst>
                <a:latin typeface="Aharoni" pitchFamily="2" charset="-79"/>
                <a:cs typeface="Aharoni" pitchFamily="2" charset="-79"/>
              </a:rPr>
              <a:t>Maximizing Honey Production</a:t>
            </a:r>
            <a:endParaRPr lang="en-US" sz="5400" dirty="0">
              <a:solidFill>
                <a:srgbClr val="FFC000"/>
              </a:solidFill>
              <a:effectLst>
                <a:outerShdw blurRad="38100" dist="38100" dir="2700000" algn="tl">
                  <a:srgbClr val="000000">
                    <a:alpha val="43137"/>
                  </a:srgbClr>
                </a:outerShdw>
              </a:effectLst>
              <a:latin typeface="Aharoni" pitchFamily="2" charset="-79"/>
              <a:cs typeface="Aharoni" pitchFamily="2" charset="-79"/>
            </a:endParaRPr>
          </a:p>
        </p:txBody>
      </p:sp>
      <p:sp>
        <p:nvSpPr>
          <p:cNvPr id="8" name="TextBox 7"/>
          <p:cNvSpPr txBox="1"/>
          <p:nvPr/>
        </p:nvSpPr>
        <p:spPr>
          <a:xfrm>
            <a:off x="6705600" y="5486400"/>
            <a:ext cx="2209800" cy="584775"/>
          </a:xfrm>
          <a:prstGeom prst="rect">
            <a:avLst/>
          </a:prstGeom>
          <a:noFill/>
        </p:spPr>
        <p:txBody>
          <a:bodyPr wrap="square" rtlCol="0">
            <a:spAutoFit/>
          </a:bodyPr>
          <a:lstStyle/>
          <a:p>
            <a:pPr algn="ctr"/>
            <a:r>
              <a:rPr lang="en-US" sz="1600" dirty="0" smtClean="0">
                <a:solidFill>
                  <a:srgbClr val="FFC000"/>
                </a:solidFill>
                <a:effectLst>
                  <a:outerShdw blurRad="38100" dist="38100" dir="2700000" algn="tl">
                    <a:srgbClr val="000000">
                      <a:alpha val="43137"/>
                    </a:srgbClr>
                  </a:outerShdw>
                </a:effectLst>
                <a:latin typeface="Aharoni" pitchFamily="2" charset="-79"/>
                <a:cs typeface="Aharoni" pitchFamily="2" charset="-79"/>
              </a:rPr>
              <a:t> James and Chari Elam</a:t>
            </a:r>
            <a:endParaRPr lang="en-US" sz="1600" dirty="0">
              <a:solidFill>
                <a:srgbClr val="FFC000"/>
              </a:solidFill>
              <a:effectLst>
                <a:outerShdw blurRad="38100" dist="38100" dir="2700000" algn="tl">
                  <a:srgbClr val="000000">
                    <a:alpha val="43137"/>
                  </a:srgbClr>
                </a:outerShdw>
              </a:effectLst>
              <a:latin typeface="Aharoni" pitchFamily="2" charset="-79"/>
              <a:cs typeface="Aharoni" pitchFamily="2" charset="-79"/>
            </a:endParaRPr>
          </a:p>
        </p:txBody>
      </p:sp>
      <p:pic>
        <p:nvPicPr>
          <p:cNvPr id="5" name="Picture 4" descr="Moco Logo.jpg"/>
          <p:cNvPicPr>
            <a:picLocks noChangeAspect="1"/>
          </p:cNvPicPr>
          <p:nvPr/>
        </p:nvPicPr>
        <p:blipFill>
          <a:blip r:embed="rId2" cstate="print">
            <a:clrChange>
              <a:clrFrom>
                <a:srgbClr val="FFFFFF"/>
              </a:clrFrom>
              <a:clrTo>
                <a:srgbClr val="FFFFFF">
                  <a:alpha val="0"/>
                </a:srgbClr>
              </a:clrTo>
            </a:clrChange>
          </a:blip>
          <a:stretch>
            <a:fillRect/>
          </a:stretch>
        </p:blipFill>
        <p:spPr>
          <a:xfrm>
            <a:off x="7086600" y="4419600"/>
            <a:ext cx="1600200" cy="12192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2895600"/>
            <a:ext cx="8001000" cy="1631216"/>
          </a:xfrm>
          <a:prstGeom prst="rect">
            <a:avLst/>
          </a:prstGeom>
          <a:noFill/>
        </p:spPr>
        <p:txBody>
          <a:bodyPr wrap="square" rtlCol="0">
            <a:spAutoFit/>
          </a:bodyPr>
          <a:lstStyle/>
          <a:p>
            <a:pPr algn="ctr"/>
            <a:r>
              <a:rPr lang="en-US" sz="2800" b="1" dirty="0" smtClean="0"/>
              <a:t>Population Management by Season</a:t>
            </a:r>
          </a:p>
          <a:p>
            <a:pPr algn="ctr"/>
            <a:endParaRPr lang="en-US" sz="2400" b="1" dirty="0" smtClean="0"/>
          </a:p>
          <a:p>
            <a:pPr algn="ctr"/>
            <a:endParaRPr lang="en-US" sz="2400" b="1" dirty="0" smtClean="0"/>
          </a:p>
          <a:p>
            <a:pPr algn="ctr"/>
            <a:endParaRPr lang="en-US" sz="24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762000"/>
            <a:ext cx="7924800" cy="5447645"/>
          </a:xfrm>
          <a:prstGeom prst="rect">
            <a:avLst/>
          </a:prstGeom>
          <a:noFill/>
        </p:spPr>
        <p:txBody>
          <a:bodyPr wrap="square" rtlCol="0">
            <a:spAutoFit/>
          </a:bodyPr>
          <a:lstStyle/>
          <a:p>
            <a:pPr algn="ctr"/>
            <a:r>
              <a:rPr lang="en-US" sz="2800" b="1" dirty="0" smtClean="0"/>
              <a:t>***Early Spring***</a:t>
            </a:r>
          </a:p>
          <a:p>
            <a:pPr algn="ctr"/>
            <a:endParaRPr lang="en-US" sz="2800" b="1" dirty="0" smtClean="0"/>
          </a:p>
          <a:p>
            <a:pPr algn="ctr"/>
            <a:r>
              <a:rPr lang="en-US" sz="2400" b="1" dirty="0" smtClean="0"/>
              <a:t>FEED, FEED, FEED your bees!</a:t>
            </a:r>
          </a:p>
          <a:p>
            <a:pPr algn="ctr"/>
            <a:endParaRPr lang="en-US" sz="2400" b="1" dirty="0" smtClean="0"/>
          </a:p>
          <a:p>
            <a:pPr algn="ctr"/>
            <a:endParaRPr lang="en-US" sz="2400" b="1" dirty="0" smtClean="0"/>
          </a:p>
          <a:p>
            <a:pPr algn="ctr"/>
            <a:r>
              <a:rPr lang="en-US" sz="2000" dirty="0" smtClean="0"/>
              <a:t>Stimulative feeding (1 to 1 ratio) in spring is one of the most effective population building techniques.</a:t>
            </a:r>
          </a:p>
          <a:p>
            <a:pPr algn="ctr"/>
            <a:endParaRPr lang="en-US" sz="2000" dirty="0" smtClean="0"/>
          </a:p>
          <a:p>
            <a:pPr algn="ctr"/>
            <a:r>
              <a:rPr lang="en-US" sz="2000" dirty="0" smtClean="0"/>
              <a:t>Regardless of where a hive is located, the important thing to remember is that it takes about 6 weeks to go from egg to forager.</a:t>
            </a:r>
          </a:p>
          <a:p>
            <a:pPr algn="ctr"/>
            <a:endParaRPr lang="en-US" sz="2000" dirty="0" smtClean="0"/>
          </a:p>
          <a:p>
            <a:pPr algn="ctr"/>
            <a:r>
              <a:rPr lang="en-US" sz="2000" dirty="0" smtClean="0"/>
              <a:t>Early stimulative feeding insures that there is sufficient population in time for honey flow!</a:t>
            </a:r>
          </a:p>
          <a:p>
            <a:pPr algn="ctr"/>
            <a:endParaRPr lang="en-US" sz="2000" dirty="0" smtClean="0"/>
          </a:p>
          <a:p>
            <a:pPr algn="ctr"/>
            <a:r>
              <a:rPr lang="en-US" sz="2000" dirty="0" smtClean="0"/>
              <a:t>BUILD YOUR POPULATION BEFORE THE FLOW AND NOT ON THE FLOW!</a:t>
            </a: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143000"/>
            <a:ext cx="8077200" cy="4893647"/>
          </a:xfrm>
          <a:prstGeom prst="rect">
            <a:avLst/>
          </a:prstGeom>
          <a:noFill/>
        </p:spPr>
        <p:txBody>
          <a:bodyPr wrap="square" rtlCol="0">
            <a:spAutoFit/>
          </a:bodyPr>
          <a:lstStyle/>
          <a:p>
            <a:pPr algn="ctr"/>
            <a:r>
              <a:rPr lang="en-US" sz="2800" b="1" dirty="0" smtClean="0">
                <a:solidFill>
                  <a:schemeClr val="tx2"/>
                </a:solidFill>
              </a:rPr>
              <a:t>Swarm Prevention </a:t>
            </a:r>
          </a:p>
          <a:p>
            <a:pPr algn="ctr"/>
            <a:r>
              <a:rPr lang="en-US" sz="2800" b="1" dirty="0" smtClean="0">
                <a:solidFill>
                  <a:schemeClr val="tx2"/>
                </a:solidFill>
              </a:rPr>
              <a:t>And</a:t>
            </a:r>
          </a:p>
          <a:p>
            <a:pPr algn="ctr"/>
            <a:r>
              <a:rPr lang="en-US" sz="2800" b="1" dirty="0" smtClean="0">
                <a:solidFill>
                  <a:schemeClr val="tx2"/>
                </a:solidFill>
              </a:rPr>
              <a:t>Expanding the Brood Chamber</a:t>
            </a:r>
          </a:p>
          <a:p>
            <a:pPr algn="ctr"/>
            <a:endParaRPr lang="en-US" sz="2800" b="1" dirty="0" smtClean="0">
              <a:solidFill>
                <a:schemeClr val="tx2"/>
              </a:solidFill>
            </a:endParaRPr>
          </a:p>
          <a:p>
            <a:pPr algn="ctr"/>
            <a:endParaRPr lang="en-US" sz="2800" b="1" dirty="0" smtClean="0">
              <a:solidFill>
                <a:schemeClr val="tx2"/>
              </a:solidFill>
            </a:endParaRPr>
          </a:p>
          <a:p>
            <a:pPr algn="ctr"/>
            <a:r>
              <a:rPr lang="en-US" sz="2000" dirty="0" smtClean="0">
                <a:solidFill>
                  <a:schemeClr val="tx2"/>
                </a:solidFill>
              </a:rPr>
              <a:t>Pyramiding is one of many techniques that can be used to give the queen and workers instant access to two brood boxes thus increasing population while reducing crowding which in turn prevents swarming!</a:t>
            </a:r>
          </a:p>
          <a:p>
            <a:pPr algn="ctr"/>
            <a:endParaRPr lang="en-US" sz="2000" dirty="0" smtClean="0">
              <a:solidFill>
                <a:schemeClr val="tx2"/>
              </a:solidFill>
            </a:endParaRPr>
          </a:p>
          <a:p>
            <a:pPr algn="ctr"/>
            <a:r>
              <a:rPr lang="en-US" sz="2000" dirty="0" smtClean="0">
                <a:solidFill>
                  <a:schemeClr val="tx2"/>
                </a:solidFill>
              </a:rPr>
              <a:t>Pyramiding is done at the time a second brood box is added to a hive that has one brood box.</a:t>
            </a:r>
          </a:p>
          <a:p>
            <a:pPr algn="ctr"/>
            <a:endParaRPr lang="en-US" sz="2000" dirty="0" smtClean="0">
              <a:solidFill>
                <a:schemeClr val="tx2"/>
              </a:solidFill>
            </a:endParaRPr>
          </a:p>
          <a:p>
            <a:pPr algn="ctr"/>
            <a:r>
              <a:rPr lang="en-US" sz="1600" dirty="0" smtClean="0">
                <a:solidFill>
                  <a:schemeClr val="tx2"/>
                </a:solidFill>
              </a:rPr>
              <a:t>You’ll want</a:t>
            </a:r>
          </a:p>
          <a:p>
            <a:pPr algn="ctr"/>
            <a:r>
              <a:rPr lang="en-US" sz="1600" u="sng" dirty="0" smtClean="0">
                <a:solidFill>
                  <a:schemeClr val="tx2"/>
                </a:solidFill>
              </a:rPr>
              <a:t>Drawn frames for best results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828800"/>
            <a:ext cx="8686800" cy="3847207"/>
          </a:xfrm>
          <a:prstGeom prst="rect">
            <a:avLst/>
          </a:prstGeom>
          <a:noFill/>
        </p:spPr>
        <p:txBody>
          <a:bodyPr wrap="square" rtlCol="0">
            <a:spAutoFit/>
          </a:bodyPr>
          <a:lstStyle/>
          <a:p>
            <a:pPr algn="ctr"/>
            <a:r>
              <a:rPr lang="en-US" sz="2800" dirty="0" smtClean="0">
                <a:solidFill>
                  <a:schemeClr val="tx2"/>
                </a:solidFill>
              </a:rPr>
              <a:t>****</a:t>
            </a:r>
            <a:r>
              <a:rPr lang="en-US" sz="2800" b="1" dirty="0" smtClean="0">
                <a:solidFill>
                  <a:schemeClr val="tx2"/>
                </a:solidFill>
              </a:rPr>
              <a:t>Very Important</a:t>
            </a:r>
            <a:r>
              <a:rPr lang="en-US" sz="2800" dirty="0" smtClean="0">
                <a:solidFill>
                  <a:schemeClr val="tx2"/>
                </a:solidFill>
              </a:rPr>
              <a:t>****</a:t>
            </a:r>
          </a:p>
          <a:p>
            <a:pPr algn="ctr"/>
            <a:endParaRPr lang="en-US" sz="2800" dirty="0" smtClean="0">
              <a:solidFill>
                <a:schemeClr val="tx2"/>
              </a:solidFill>
            </a:endParaRPr>
          </a:p>
          <a:p>
            <a:pPr algn="ctr"/>
            <a:r>
              <a:rPr lang="en-US" sz="2000" dirty="0" smtClean="0">
                <a:solidFill>
                  <a:schemeClr val="tx2"/>
                </a:solidFill>
              </a:rPr>
              <a:t>As with any hive, the </a:t>
            </a:r>
            <a:r>
              <a:rPr lang="en-US" sz="2000" u="sng" dirty="0" smtClean="0">
                <a:solidFill>
                  <a:schemeClr val="tx2"/>
                </a:solidFill>
              </a:rPr>
              <a:t>brood chamber</a:t>
            </a:r>
          </a:p>
          <a:p>
            <a:pPr algn="ctr"/>
            <a:endParaRPr lang="en-US" sz="2000" dirty="0" smtClean="0">
              <a:solidFill>
                <a:schemeClr val="tx2"/>
              </a:solidFill>
            </a:endParaRPr>
          </a:p>
          <a:p>
            <a:pPr algn="ctr"/>
            <a:endParaRPr lang="en-US" sz="2000" dirty="0" smtClean="0">
              <a:solidFill>
                <a:schemeClr val="tx2"/>
              </a:solidFill>
            </a:endParaRPr>
          </a:p>
          <a:p>
            <a:pPr algn="ctr"/>
            <a:r>
              <a:rPr lang="en-US" sz="2400" b="1" dirty="0" smtClean="0">
                <a:solidFill>
                  <a:schemeClr val="tx2"/>
                </a:solidFill>
              </a:rPr>
              <a:t>SHOULD NOT BE DISTURBED DURING THE HONEY FLOW!!!</a:t>
            </a:r>
          </a:p>
          <a:p>
            <a:pPr algn="ctr"/>
            <a:endParaRPr lang="en-US" sz="2400" b="1" i="1" u="sng" dirty="0" smtClean="0">
              <a:solidFill>
                <a:schemeClr val="tx2"/>
              </a:solidFill>
            </a:endParaRPr>
          </a:p>
          <a:p>
            <a:pPr algn="ctr"/>
            <a:endParaRPr lang="en-US" sz="2800" dirty="0" smtClean="0">
              <a:solidFill>
                <a:schemeClr val="tx2"/>
              </a:solidFill>
            </a:endParaRPr>
          </a:p>
          <a:p>
            <a:pPr algn="ctr"/>
            <a:endParaRPr lang="en-US" sz="2800" dirty="0">
              <a:solidFill>
                <a:schemeClr val="tx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before pyramid.jpg"/>
          <p:cNvPicPr>
            <a:picLocks noChangeAspect="1"/>
          </p:cNvPicPr>
          <p:nvPr/>
        </p:nvPicPr>
        <p:blipFill>
          <a:blip r:embed="rId2" cstate="print"/>
          <a:stretch>
            <a:fillRect/>
          </a:stretch>
        </p:blipFill>
        <p:spPr>
          <a:xfrm>
            <a:off x="228600" y="2133600"/>
            <a:ext cx="8686800" cy="3243262"/>
          </a:xfrm>
          <a:prstGeom prst="rect">
            <a:avLst/>
          </a:prstGeom>
        </p:spPr>
      </p:pic>
      <p:sp>
        <p:nvSpPr>
          <p:cNvPr id="3" name="TextBox 2"/>
          <p:cNvSpPr txBox="1"/>
          <p:nvPr/>
        </p:nvSpPr>
        <p:spPr>
          <a:xfrm>
            <a:off x="914400" y="457200"/>
            <a:ext cx="7086600" cy="523220"/>
          </a:xfrm>
          <a:prstGeom prst="rect">
            <a:avLst/>
          </a:prstGeom>
          <a:noFill/>
        </p:spPr>
        <p:txBody>
          <a:bodyPr wrap="square" rtlCol="0">
            <a:spAutoFit/>
          </a:bodyPr>
          <a:lstStyle/>
          <a:p>
            <a:pPr algn="ctr"/>
            <a:r>
              <a:rPr lang="en-US" sz="2800" b="1" dirty="0" smtClean="0"/>
              <a:t>Typical Brood Box</a:t>
            </a:r>
            <a:endParaRPr lang="en-US" sz="28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after pyramid.jpg"/>
          <p:cNvPicPr>
            <a:picLocks noChangeAspect="1"/>
          </p:cNvPicPr>
          <p:nvPr/>
        </p:nvPicPr>
        <p:blipFill>
          <a:blip r:embed="rId2" cstate="print"/>
          <a:stretch>
            <a:fillRect/>
          </a:stretch>
        </p:blipFill>
        <p:spPr>
          <a:xfrm>
            <a:off x="228600" y="1981200"/>
            <a:ext cx="8686800" cy="4161072"/>
          </a:xfrm>
          <a:prstGeom prst="rect">
            <a:avLst/>
          </a:prstGeom>
        </p:spPr>
      </p:pic>
      <p:sp>
        <p:nvSpPr>
          <p:cNvPr id="3" name="TextBox 2"/>
          <p:cNvSpPr txBox="1"/>
          <p:nvPr/>
        </p:nvSpPr>
        <p:spPr>
          <a:xfrm>
            <a:off x="228600" y="457200"/>
            <a:ext cx="8686800" cy="1384995"/>
          </a:xfrm>
          <a:prstGeom prst="rect">
            <a:avLst/>
          </a:prstGeom>
          <a:noFill/>
        </p:spPr>
        <p:txBody>
          <a:bodyPr wrap="square" rtlCol="0">
            <a:spAutoFit/>
          </a:bodyPr>
          <a:lstStyle/>
          <a:p>
            <a:pPr algn="ctr"/>
            <a:r>
              <a:rPr lang="en-US" sz="2800" b="1" dirty="0" smtClean="0">
                <a:solidFill>
                  <a:schemeClr val="tx2"/>
                </a:solidFill>
              </a:rPr>
              <a:t>Pyramiding Brood </a:t>
            </a:r>
          </a:p>
          <a:p>
            <a:pPr algn="ctr"/>
            <a:r>
              <a:rPr lang="en-US" sz="2800" b="1" dirty="0" smtClean="0">
                <a:solidFill>
                  <a:schemeClr val="tx2"/>
                </a:solidFill>
              </a:rPr>
              <a:t>To make</a:t>
            </a:r>
          </a:p>
          <a:p>
            <a:pPr algn="ctr"/>
            <a:r>
              <a:rPr lang="en-US" sz="2800" b="1" dirty="0" smtClean="0">
                <a:solidFill>
                  <a:schemeClr val="tx2"/>
                </a:solidFill>
              </a:rPr>
              <a:t>2 Brood Boxes</a:t>
            </a:r>
            <a:endParaRPr lang="en-US" sz="2800" b="1" dirty="0">
              <a:solidFill>
                <a:schemeClr val="tx2"/>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676400"/>
            <a:ext cx="7620000" cy="3108543"/>
          </a:xfrm>
          <a:prstGeom prst="rect">
            <a:avLst/>
          </a:prstGeom>
          <a:noFill/>
        </p:spPr>
        <p:txBody>
          <a:bodyPr wrap="square" rtlCol="0">
            <a:spAutoFit/>
          </a:bodyPr>
          <a:lstStyle/>
          <a:p>
            <a:pPr algn="ctr"/>
            <a:r>
              <a:rPr lang="en-US" sz="2800" b="1" dirty="0" smtClean="0"/>
              <a:t>Avoid Swarming</a:t>
            </a:r>
          </a:p>
          <a:p>
            <a:pPr algn="ctr"/>
            <a:endParaRPr lang="en-US" sz="2800" b="1" dirty="0" smtClean="0"/>
          </a:p>
          <a:p>
            <a:pPr algn="ctr"/>
            <a:r>
              <a:rPr lang="en-US" sz="2000" dirty="0" smtClean="0"/>
              <a:t>Swarming reduces honey production due to the loss of bees, as the old queen leaves, taking more than 30-60% of the bees of the parent colony.</a:t>
            </a:r>
          </a:p>
          <a:p>
            <a:pPr algn="ctr"/>
            <a:endParaRPr lang="en-US" sz="2000" dirty="0" smtClean="0"/>
          </a:p>
          <a:p>
            <a:pPr algn="ctr"/>
            <a:r>
              <a:rPr lang="en-US" sz="2000" dirty="0" smtClean="0"/>
              <a:t>Inspect your colony regularly every 7-10 days </a:t>
            </a:r>
          </a:p>
          <a:p>
            <a:pPr algn="ctr"/>
            <a:endParaRPr lang="en-US" sz="2000" dirty="0" smtClean="0"/>
          </a:p>
          <a:p>
            <a:pPr algn="ctr"/>
            <a:r>
              <a:rPr lang="en-US" sz="2000" dirty="0" smtClean="0"/>
              <a:t>Remove or re-use Queen/Swarm cells</a:t>
            </a:r>
            <a:endParaRPr lang="en-US"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143000"/>
            <a:ext cx="8153400" cy="5139869"/>
          </a:xfrm>
          <a:prstGeom prst="rect">
            <a:avLst/>
          </a:prstGeom>
          <a:noFill/>
        </p:spPr>
        <p:txBody>
          <a:bodyPr wrap="square" rtlCol="0">
            <a:spAutoFit/>
          </a:bodyPr>
          <a:lstStyle/>
          <a:p>
            <a:pPr algn="ctr"/>
            <a:r>
              <a:rPr lang="en-US" sz="2800" b="1" dirty="0" smtClean="0">
                <a:solidFill>
                  <a:schemeClr val="tx2"/>
                </a:solidFill>
              </a:rPr>
              <a:t>Spring</a:t>
            </a:r>
          </a:p>
          <a:p>
            <a:pPr algn="ctr"/>
            <a:endParaRPr lang="en-US" sz="2800" b="1" dirty="0" smtClean="0">
              <a:solidFill>
                <a:schemeClr val="tx2"/>
              </a:solidFill>
            </a:endParaRPr>
          </a:p>
          <a:p>
            <a:pPr algn="ctr"/>
            <a:r>
              <a:rPr lang="en-US" sz="2000" dirty="0" smtClean="0">
                <a:solidFill>
                  <a:schemeClr val="tx2"/>
                </a:solidFill>
              </a:rPr>
              <a:t>Continue to feed until Honey Flow begins</a:t>
            </a:r>
          </a:p>
          <a:p>
            <a:pPr algn="ctr"/>
            <a:endParaRPr lang="en-US" sz="2000" dirty="0" smtClean="0">
              <a:solidFill>
                <a:schemeClr val="tx2"/>
              </a:solidFill>
            </a:endParaRPr>
          </a:p>
          <a:p>
            <a:pPr algn="ctr"/>
            <a:r>
              <a:rPr lang="en-US" sz="2000" dirty="0" smtClean="0">
                <a:solidFill>
                  <a:schemeClr val="tx2"/>
                </a:solidFill>
              </a:rPr>
              <a:t>Insure access to fresh water</a:t>
            </a:r>
          </a:p>
          <a:p>
            <a:pPr algn="ctr"/>
            <a:endParaRPr lang="en-US" sz="2000" dirty="0" smtClean="0">
              <a:solidFill>
                <a:schemeClr val="tx2"/>
              </a:solidFill>
            </a:endParaRPr>
          </a:p>
          <a:p>
            <a:pPr algn="ctr"/>
            <a:r>
              <a:rPr lang="en-US" sz="2000" dirty="0" smtClean="0">
                <a:solidFill>
                  <a:schemeClr val="tx2"/>
                </a:solidFill>
              </a:rPr>
              <a:t>Control Pest (i.e. hive beetles)</a:t>
            </a:r>
          </a:p>
          <a:p>
            <a:pPr algn="ctr"/>
            <a:endParaRPr lang="en-US" sz="2000" dirty="0" smtClean="0">
              <a:solidFill>
                <a:schemeClr val="tx2"/>
              </a:solidFill>
            </a:endParaRPr>
          </a:p>
          <a:p>
            <a:pPr algn="ctr"/>
            <a:r>
              <a:rPr lang="en-US" sz="2000" dirty="0" smtClean="0">
                <a:solidFill>
                  <a:schemeClr val="tx2"/>
                </a:solidFill>
              </a:rPr>
              <a:t>Remove mite strips prior to adding supers</a:t>
            </a:r>
          </a:p>
          <a:p>
            <a:pPr algn="ctr"/>
            <a:r>
              <a:rPr lang="en-US" sz="1200" dirty="0" smtClean="0">
                <a:solidFill>
                  <a:schemeClr val="tx2"/>
                </a:solidFill>
              </a:rPr>
              <a:t>(</a:t>
            </a:r>
            <a:r>
              <a:rPr lang="en-US" sz="1200" i="1" dirty="0" smtClean="0">
                <a:solidFill>
                  <a:schemeClr val="tx2"/>
                </a:solidFill>
              </a:rPr>
              <a:t>follow instructions on packaging to the letter)</a:t>
            </a:r>
            <a:endParaRPr lang="en-US" sz="1200" dirty="0" smtClean="0">
              <a:solidFill>
                <a:schemeClr val="tx2"/>
              </a:solidFill>
            </a:endParaRPr>
          </a:p>
          <a:p>
            <a:pPr algn="ctr"/>
            <a:endParaRPr lang="en-US" sz="2000" dirty="0" smtClean="0">
              <a:solidFill>
                <a:schemeClr val="tx2"/>
              </a:solidFill>
            </a:endParaRPr>
          </a:p>
          <a:p>
            <a:pPr algn="ctr"/>
            <a:r>
              <a:rPr lang="en-US" sz="2000" dirty="0" smtClean="0">
                <a:solidFill>
                  <a:schemeClr val="tx2"/>
                </a:solidFill>
              </a:rPr>
              <a:t>Keep colonies crowded while increasing space for growth</a:t>
            </a:r>
          </a:p>
          <a:p>
            <a:pPr algn="ctr"/>
            <a:endParaRPr lang="en-US" sz="2000" dirty="0" smtClean="0">
              <a:solidFill>
                <a:schemeClr val="tx2"/>
              </a:solidFill>
            </a:endParaRPr>
          </a:p>
          <a:p>
            <a:pPr algn="ctr"/>
            <a:endParaRPr lang="en-US" sz="2000" dirty="0" smtClean="0">
              <a:solidFill>
                <a:schemeClr val="tx2"/>
              </a:solidFill>
            </a:endParaRPr>
          </a:p>
          <a:p>
            <a:pPr algn="ctr"/>
            <a:endParaRPr lang="en-US" sz="2000" dirty="0" smtClean="0">
              <a:solidFill>
                <a:schemeClr val="tx2"/>
              </a:solidFill>
            </a:endParaRPr>
          </a:p>
          <a:p>
            <a:pPr algn="ctr"/>
            <a:endParaRPr lang="en-US" sz="2000" dirty="0">
              <a:solidFill>
                <a:schemeClr val="tx2"/>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685800"/>
            <a:ext cx="8305800" cy="4955203"/>
          </a:xfrm>
          <a:prstGeom prst="rect">
            <a:avLst/>
          </a:prstGeom>
          <a:noFill/>
        </p:spPr>
        <p:txBody>
          <a:bodyPr wrap="square" rtlCol="0">
            <a:spAutoFit/>
          </a:bodyPr>
          <a:lstStyle/>
          <a:p>
            <a:pPr algn="ctr"/>
            <a:r>
              <a:rPr lang="en-US" sz="2800" b="1" dirty="0" smtClean="0">
                <a:solidFill>
                  <a:schemeClr val="tx2"/>
                </a:solidFill>
              </a:rPr>
              <a:t>Late Spring/Early Summer</a:t>
            </a:r>
          </a:p>
          <a:p>
            <a:pPr algn="ctr"/>
            <a:endParaRPr lang="en-US" sz="2800" dirty="0" smtClean="0">
              <a:solidFill>
                <a:schemeClr val="tx2"/>
              </a:solidFill>
            </a:endParaRPr>
          </a:p>
          <a:p>
            <a:pPr algn="ctr"/>
            <a:r>
              <a:rPr lang="en-US" sz="2000" dirty="0" smtClean="0">
                <a:solidFill>
                  <a:schemeClr val="tx2"/>
                </a:solidFill>
              </a:rPr>
              <a:t>This is when the colony population reaches its peak!</a:t>
            </a:r>
          </a:p>
          <a:p>
            <a:pPr algn="ctr"/>
            <a:endParaRPr lang="en-US" sz="2000" dirty="0" smtClean="0">
              <a:solidFill>
                <a:schemeClr val="tx2"/>
              </a:solidFill>
            </a:endParaRPr>
          </a:p>
          <a:p>
            <a:pPr algn="ctr"/>
            <a:r>
              <a:rPr lang="en-US" sz="2000" dirty="0" smtClean="0">
                <a:solidFill>
                  <a:schemeClr val="tx2"/>
                </a:solidFill>
              </a:rPr>
              <a:t>Coordinate equipment with the population to optimize honey yield</a:t>
            </a:r>
          </a:p>
          <a:p>
            <a:pPr algn="ctr"/>
            <a:endParaRPr lang="en-US" sz="2000" dirty="0" smtClean="0">
              <a:solidFill>
                <a:schemeClr val="tx2"/>
              </a:solidFill>
            </a:endParaRPr>
          </a:p>
          <a:p>
            <a:pPr algn="ctr"/>
            <a:r>
              <a:rPr lang="en-US" sz="2000" dirty="0" smtClean="0">
                <a:solidFill>
                  <a:schemeClr val="tx2"/>
                </a:solidFill>
              </a:rPr>
              <a:t>Supers and </a:t>
            </a:r>
            <a:r>
              <a:rPr lang="en-US" sz="2000" dirty="0" err="1" smtClean="0">
                <a:solidFill>
                  <a:schemeClr val="tx2"/>
                </a:solidFill>
              </a:rPr>
              <a:t>Imerie</a:t>
            </a:r>
            <a:r>
              <a:rPr lang="en-US" sz="2000" dirty="0" smtClean="0">
                <a:solidFill>
                  <a:schemeClr val="tx2"/>
                </a:solidFill>
              </a:rPr>
              <a:t> shims (for creating an upper entrance) are the tools you need!</a:t>
            </a:r>
          </a:p>
          <a:p>
            <a:pPr algn="ctr"/>
            <a:r>
              <a:rPr lang="en-US" sz="2000" dirty="0" smtClean="0">
                <a:solidFill>
                  <a:schemeClr val="tx2"/>
                </a:solidFill>
              </a:rPr>
              <a:t>Adding supers based on 70% rule</a:t>
            </a:r>
          </a:p>
          <a:p>
            <a:pPr algn="ctr"/>
            <a:endParaRPr lang="en-US" sz="2000" dirty="0" smtClean="0">
              <a:solidFill>
                <a:schemeClr val="tx2"/>
              </a:solidFill>
            </a:endParaRPr>
          </a:p>
          <a:p>
            <a:pPr algn="ctr"/>
            <a:endParaRPr lang="en-US" sz="2000" dirty="0" smtClean="0">
              <a:solidFill>
                <a:schemeClr val="tx2"/>
              </a:solidFill>
            </a:endParaRPr>
          </a:p>
          <a:p>
            <a:pPr algn="ctr"/>
            <a:endParaRPr lang="en-US" sz="2000" dirty="0" smtClean="0">
              <a:solidFill>
                <a:schemeClr val="tx2"/>
              </a:solidFill>
            </a:endParaRPr>
          </a:p>
          <a:p>
            <a:pPr algn="ctr"/>
            <a:endParaRPr lang="en-US" sz="2000" dirty="0" smtClean="0">
              <a:solidFill>
                <a:schemeClr val="tx2"/>
              </a:solidFill>
            </a:endParaRPr>
          </a:p>
          <a:p>
            <a:pPr algn="ctr"/>
            <a:endParaRPr lang="en-US" sz="2000" dirty="0" smtClean="0">
              <a:solidFill>
                <a:schemeClr val="tx2"/>
              </a:solidFill>
            </a:endParaRPr>
          </a:p>
          <a:p>
            <a:pPr algn="ctr"/>
            <a:endParaRPr lang="en-US" sz="2000" dirty="0" smtClean="0">
              <a:solidFill>
                <a:schemeClr val="tx2"/>
              </a:solidFill>
            </a:endParaRPr>
          </a:p>
        </p:txBody>
      </p:sp>
      <p:pic>
        <p:nvPicPr>
          <p:cNvPr id="3" name="Content Placeholder 3" descr="Imerie shim.jpg"/>
          <p:cNvPicPr>
            <a:picLocks noChangeAspect="1"/>
          </p:cNvPicPr>
          <p:nvPr/>
        </p:nvPicPr>
        <p:blipFill>
          <a:blip r:embed="rId2" cstate="print"/>
          <a:stretch>
            <a:fillRect/>
          </a:stretch>
        </p:blipFill>
        <p:spPr>
          <a:xfrm>
            <a:off x="3048000" y="4191000"/>
            <a:ext cx="2971800" cy="2346324"/>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checkerboard.jpg"/>
          <p:cNvPicPr>
            <a:picLocks noChangeAspect="1"/>
          </p:cNvPicPr>
          <p:nvPr/>
        </p:nvPicPr>
        <p:blipFill>
          <a:blip r:embed="rId2" cstate="print"/>
          <a:stretch>
            <a:fillRect/>
          </a:stretch>
        </p:blipFill>
        <p:spPr>
          <a:xfrm>
            <a:off x="364021" y="1554163"/>
            <a:ext cx="8568358" cy="4525962"/>
          </a:xfrm>
          <a:prstGeom prst="rect">
            <a:avLst/>
          </a:prstGeom>
        </p:spPr>
      </p:pic>
      <p:sp>
        <p:nvSpPr>
          <p:cNvPr id="3" name="TextBox 2"/>
          <p:cNvSpPr txBox="1"/>
          <p:nvPr/>
        </p:nvSpPr>
        <p:spPr>
          <a:xfrm>
            <a:off x="304800" y="457200"/>
            <a:ext cx="8534400" cy="954107"/>
          </a:xfrm>
          <a:prstGeom prst="rect">
            <a:avLst/>
          </a:prstGeom>
          <a:noFill/>
        </p:spPr>
        <p:txBody>
          <a:bodyPr wrap="square" rtlCol="0">
            <a:spAutoFit/>
          </a:bodyPr>
          <a:lstStyle/>
          <a:p>
            <a:pPr algn="ctr"/>
            <a:r>
              <a:rPr lang="en-US" sz="2800" b="1" dirty="0" smtClean="0">
                <a:solidFill>
                  <a:schemeClr val="tx2"/>
                </a:solidFill>
              </a:rPr>
              <a:t>Checkerboarding</a:t>
            </a:r>
          </a:p>
          <a:p>
            <a:pPr algn="ctr"/>
            <a:r>
              <a:rPr lang="en-US" sz="2800" b="1" dirty="0" smtClean="0">
                <a:solidFill>
                  <a:schemeClr val="tx2"/>
                </a:solidFill>
              </a:rPr>
              <a:t>Supers</a:t>
            </a:r>
            <a:endParaRPr lang="en-US" sz="2800" b="1" dirty="0">
              <a:solidFill>
                <a:schemeClr val="tx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600200"/>
            <a:ext cx="8534400" cy="5139869"/>
          </a:xfrm>
          <a:prstGeom prst="rect">
            <a:avLst/>
          </a:prstGeom>
          <a:noFill/>
        </p:spPr>
        <p:txBody>
          <a:bodyPr wrap="square" rtlCol="0">
            <a:spAutoFit/>
          </a:bodyPr>
          <a:lstStyle/>
          <a:p>
            <a:pPr algn="ctr"/>
            <a:r>
              <a:rPr lang="en-US" sz="2400" b="1" dirty="0" smtClean="0">
                <a:solidFill>
                  <a:schemeClr val="tx2"/>
                </a:solidFill>
                <a:latin typeface="Arial Unicode MS" pitchFamily="34" charset="-128"/>
                <a:ea typeface="Arial Unicode MS" pitchFamily="34" charset="-128"/>
                <a:cs typeface="Arial Unicode MS" pitchFamily="34" charset="-128"/>
              </a:rPr>
              <a:t>One of the main reasons for keeping bees is to harvest the honey that bees store in their hives.</a:t>
            </a:r>
          </a:p>
          <a:p>
            <a:pPr algn="ctr"/>
            <a:endParaRPr lang="en-US" sz="2400" b="1" dirty="0" smtClean="0">
              <a:solidFill>
                <a:schemeClr val="tx2"/>
              </a:solidFill>
              <a:latin typeface="Arial Unicode MS" pitchFamily="34" charset="-128"/>
              <a:ea typeface="Arial Unicode MS" pitchFamily="34" charset="-128"/>
              <a:cs typeface="Arial Unicode MS" pitchFamily="34" charset="-128"/>
            </a:endParaRPr>
          </a:p>
          <a:p>
            <a:pPr algn="ctr"/>
            <a:endParaRPr lang="en-US" sz="2400" b="1" dirty="0" smtClean="0">
              <a:solidFill>
                <a:schemeClr val="tx2"/>
              </a:solidFill>
              <a:latin typeface="Arial Unicode MS" pitchFamily="34" charset="-128"/>
              <a:ea typeface="Arial Unicode MS" pitchFamily="34" charset="-128"/>
              <a:cs typeface="Arial Unicode MS" pitchFamily="34" charset="-128"/>
            </a:endParaRPr>
          </a:p>
          <a:p>
            <a:pPr algn="ctr"/>
            <a:r>
              <a:rPr lang="en-US" sz="2400" b="1" dirty="0" smtClean="0">
                <a:solidFill>
                  <a:schemeClr val="tx2"/>
                </a:solidFill>
                <a:latin typeface="Arial Unicode MS" pitchFamily="34" charset="-128"/>
                <a:ea typeface="Arial Unicode MS" pitchFamily="34" charset="-128"/>
                <a:cs typeface="Arial Unicode MS" pitchFamily="34" charset="-128"/>
              </a:rPr>
              <a:t>~~~~~~~~~~~~</a:t>
            </a:r>
          </a:p>
          <a:p>
            <a:pPr algn="ctr"/>
            <a:endParaRPr lang="en-US" sz="2400" b="1" dirty="0" smtClean="0">
              <a:solidFill>
                <a:schemeClr val="tx2"/>
              </a:solidFill>
              <a:latin typeface="Arial Unicode MS" pitchFamily="34" charset="-128"/>
              <a:ea typeface="Arial Unicode MS" pitchFamily="34" charset="-128"/>
              <a:cs typeface="Arial Unicode MS" pitchFamily="34" charset="-128"/>
            </a:endParaRPr>
          </a:p>
          <a:p>
            <a:pPr algn="ctr"/>
            <a:endParaRPr lang="en-US" sz="2400" b="1" dirty="0" smtClean="0">
              <a:solidFill>
                <a:schemeClr val="tx2"/>
              </a:solidFill>
              <a:latin typeface="Arial Unicode MS" pitchFamily="34" charset="-128"/>
              <a:ea typeface="Arial Unicode MS" pitchFamily="34" charset="-128"/>
              <a:cs typeface="Arial Unicode MS" pitchFamily="34" charset="-128"/>
            </a:endParaRPr>
          </a:p>
          <a:p>
            <a:pPr algn="ctr"/>
            <a:r>
              <a:rPr lang="en-US" sz="2400" b="1" dirty="0" smtClean="0">
                <a:solidFill>
                  <a:schemeClr val="tx2"/>
                </a:solidFill>
                <a:latin typeface="Arial Unicode MS" pitchFamily="34" charset="-128"/>
                <a:ea typeface="Arial Unicode MS" pitchFamily="34" charset="-128"/>
                <a:cs typeface="Arial Unicode MS" pitchFamily="34" charset="-128"/>
              </a:rPr>
              <a:t>The amount of honey produced per colony depends on a number of factors…</a:t>
            </a:r>
          </a:p>
          <a:p>
            <a:pPr algn="ctr"/>
            <a:endParaRPr lang="en-US" sz="2400" b="1" dirty="0" smtClean="0">
              <a:latin typeface="Arial Unicode MS" pitchFamily="34" charset="-128"/>
              <a:ea typeface="Arial Unicode MS" pitchFamily="34" charset="-128"/>
              <a:cs typeface="Arial Unicode MS" pitchFamily="34" charset="-128"/>
            </a:endParaRPr>
          </a:p>
          <a:p>
            <a:pPr algn="ctr"/>
            <a:endParaRPr lang="en-US" sz="3600" b="1" dirty="0" smtClean="0">
              <a:latin typeface="Arial Unicode MS" pitchFamily="34" charset="-128"/>
              <a:ea typeface="Arial Unicode MS" pitchFamily="34" charset="-128"/>
              <a:cs typeface="Arial Unicode MS" pitchFamily="34" charset="-128"/>
            </a:endParaRPr>
          </a:p>
          <a:p>
            <a:pPr algn="ctr"/>
            <a:endParaRPr lang="en-US" sz="2400" b="1" i="1" u="sng" dirty="0" smtClean="0">
              <a:latin typeface="Arial Unicode MS" pitchFamily="34" charset="-128"/>
              <a:ea typeface="Arial Unicode MS" pitchFamily="34" charset="-128"/>
              <a:cs typeface="Arial Unicode MS" pitchFamily="34" charset="-128"/>
            </a:endParaRPr>
          </a:p>
          <a:p>
            <a:pPr algn="ctr"/>
            <a:endParaRPr lang="en-US" sz="2800" b="1" dirty="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1219200"/>
            <a:ext cx="8229600" cy="5262979"/>
          </a:xfrm>
          <a:prstGeom prst="rect">
            <a:avLst/>
          </a:prstGeom>
          <a:noFill/>
        </p:spPr>
        <p:txBody>
          <a:bodyPr wrap="square" rtlCol="0">
            <a:spAutoFit/>
          </a:bodyPr>
          <a:lstStyle/>
          <a:p>
            <a:pPr algn="ctr"/>
            <a:r>
              <a:rPr lang="en-US" sz="2800" b="1" dirty="0" smtClean="0">
                <a:solidFill>
                  <a:schemeClr val="tx2"/>
                </a:solidFill>
              </a:rPr>
              <a:t>Summer</a:t>
            </a:r>
          </a:p>
          <a:p>
            <a:pPr algn="ctr"/>
            <a:endParaRPr lang="en-US" sz="2800" b="1" dirty="0" smtClean="0">
              <a:solidFill>
                <a:schemeClr val="tx2"/>
              </a:solidFill>
            </a:endParaRPr>
          </a:p>
          <a:p>
            <a:pPr algn="ctr"/>
            <a:r>
              <a:rPr lang="en-US" sz="2000" dirty="0" smtClean="0">
                <a:solidFill>
                  <a:schemeClr val="tx2"/>
                </a:solidFill>
              </a:rPr>
              <a:t>Feed during dearth</a:t>
            </a:r>
          </a:p>
          <a:p>
            <a:pPr algn="ctr"/>
            <a:endParaRPr lang="en-US" sz="2000" dirty="0" smtClean="0">
              <a:solidFill>
                <a:schemeClr val="tx2"/>
              </a:solidFill>
            </a:endParaRPr>
          </a:p>
          <a:p>
            <a:pPr algn="ctr"/>
            <a:r>
              <a:rPr lang="en-US" sz="2000" dirty="0" smtClean="0">
                <a:solidFill>
                  <a:schemeClr val="tx2"/>
                </a:solidFill>
              </a:rPr>
              <a:t>It is cheaper to feed syrup than for them to consume your valuable honey!</a:t>
            </a:r>
          </a:p>
          <a:p>
            <a:pPr algn="ctr"/>
            <a:endParaRPr lang="en-US" sz="2000" dirty="0" smtClean="0">
              <a:solidFill>
                <a:schemeClr val="tx2"/>
              </a:solidFill>
            </a:endParaRPr>
          </a:p>
          <a:p>
            <a:pPr algn="ctr"/>
            <a:r>
              <a:rPr lang="en-US" sz="2000" dirty="0" smtClean="0">
                <a:solidFill>
                  <a:schemeClr val="tx2"/>
                </a:solidFill>
              </a:rPr>
              <a:t>Continue Hive Beetle management</a:t>
            </a:r>
          </a:p>
          <a:p>
            <a:pPr algn="ctr"/>
            <a:endParaRPr lang="en-US" sz="2000" dirty="0" smtClean="0">
              <a:solidFill>
                <a:schemeClr val="tx2"/>
              </a:solidFill>
            </a:endParaRPr>
          </a:p>
          <a:p>
            <a:pPr algn="ctr"/>
            <a:r>
              <a:rPr lang="en-US" sz="2000" dirty="0" smtClean="0">
                <a:solidFill>
                  <a:schemeClr val="tx2"/>
                </a:solidFill>
              </a:rPr>
              <a:t>As supers are extracted and not being refilled, do not reinstall</a:t>
            </a:r>
          </a:p>
          <a:p>
            <a:pPr algn="ctr"/>
            <a:endParaRPr lang="en-US" sz="2000" dirty="0" smtClean="0">
              <a:solidFill>
                <a:schemeClr val="tx2"/>
              </a:solidFill>
            </a:endParaRPr>
          </a:p>
          <a:p>
            <a:pPr algn="ctr"/>
            <a:r>
              <a:rPr lang="en-US" sz="2000" dirty="0" smtClean="0">
                <a:solidFill>
                  <a:schemeClr val="tx2"/>
                </a:solidFill>
              </a:rPr>
              <a:t>Maintain good ventilation</a:t>
            </a:r>
          </a:p>
          <a:p>
            <a:pPr algn="ctr"/>
            <a:endParaRPr lang="en-US" sz="2000" dirty="0" smtClean="0">
              <a:solidFill>
                <a:schemeClr val="tx2"/>
              </a:solidFill>
            </a:endParaRPr>
          </a:p>
          <a:p>
            <a:pPr algn="ctr"/>
            <a:endParaRPr lang="en-US" sz="2000" dirty="0" smtClean="0">
              <a:solidFill>
                <a:schemeClr val="tx2"/>
              </a:solidFill>
            </a:endParaRPr>
          </a:p>
          <a:p>
            <a:pPr algn="ctr"/>
            <a:endParaRPr lang="en-US" sz="2000" dirty="0" smtClean="0">
              <a:solidFill>
                <a:schemeClr val="tx2"/>
              </a:solidFill>
            </a:endParaRPr>
          </a:p>
          <a:p>
            <a:pPr algn="ctr"/>
            <a:endParaRPr lang="en-US" sz="2000" dirty="0">
              <a:solidFill>
                <a:schemeClr val="tx2"/>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990600"/>
            <a:ext cx="8001000" cy="4955203"/>
          </a:xfrm>
          <a:prstGeom prst="rect">
            <a:avLst/>
          </a:prstGeom>
          <a:noFill/>
        </p:spPr>
        <p:txBody>
          <a:bodyPr wrap="square" rtlCol="0">
            <a:spAutoFit/>
          </a:bodyPr>
          <a:lstStyle/>
          <a:p>
            <a:pPr algn="ctr"/>
            <a:r>
              <a:rPr lang="en-US" sz="2800" b="1" dirty="0" smtClean="0">
                <a:solidFill>
                  <a:schemeClr val="tx2"/>
                </a:solidFill>
              </a:rPr>
              <a:t>Fall</a:t>
            </a:r>
          </a:p>
          <a:p>
            <a:pPr algn="ctr"/>
            <a:endParaRPr lang="en-US" sz="2800" b="1" dirty="0" smtClean="0">
              <a:solidFill>
                <a:schemeClr val="tx2"/>
              </a:solidFill>
            </a:endParaRPr>
          </a:p>
          <a:p>
            <a:pPr algn="ctr"/>
            <a:r>
              <a:rPr lang="en-US" sz="2000" dirty="0" smtClean="0">
                <a:solidFill>
                  <a:schemeClr val="tx2"/>
                </a:solidFill>
              </a:rPr>
              <a:t>Remove all supers if not having done so already</a:t>
            </a:r>
          </a:p>
          <a:p>
            <a:pPr algn="ctr"/>
            <a:endParaRPr lang="en-US" sz="2000" dirty="0" smtClean="0">
              <a:solidFill>
                <a:schemeClr val="tx2"/>
              </a:solidFill>
            </a:endParaRPr>
          </a:p>
          <a:p>
            <a:pPr algn="ctr"/>
            <a:r>
              <a:rPr lang="en-US" sz="2000" dirty="0" smtClean="0">
                <a:solidFill>
                  <a:schemeClr val="tx2"/>
                </a:solidFill>
              </a:rPr>
              <a:t>Leave ample honey stores for the colony (40-60lbs)</a:t>
            </a:r>
          </a:p>
          <a:p>
            <a:pPr algn="ctr"/>
            <a:endParaRPr lang="en-US" sz="2000" dirty="0" smtClean="0">
              <a:solidFill>
                <a:schemeClr val="tx2"/>
              </a:solidFill>
            </a:endParaRPr>
          </a:p>
          <a:p>
            <a:pPr algn="ctr"/>
            <a:r>
              <a:rPr lang="en-US" sz="2000" dirty="0" smtClean="0">
                <a:solidFill>
                  <a:schemeClr val="tx2"/>
                </a:solidFill>
              </a:rPr>
              <a:t>Begin treating for Varroa Mites</a:t>
            </a:r>
          </a:p>
          <a:p>
            <a:pPr algn="ctr"/>
            <a:endParaRPr lang="en-US" sz="2000" dirty="0" smtClean="0">
              <a:solidFill>
                <a:schemeClr val="tx2"/>
              </a:solidFill>
            </a:endParaRPr>
          </a:p>
          <a:p>
            <a:pPr algn="ctr"/>
            <a:r>
              <a:rPr lang="en-US" sz="2000" dirty="0" smtClean="0">
                <a:solidFill>
                  <a:schemeClr val="tx2"/>
                </a:solidFill>
              </a:rPr>
              <a:t>Combine weak colonies</a:t>
            </a:r>
          </a:p>
          <a:p>
            <a:pPr algn="ctr"/>
            <a:endParaRPr lang="en-US" sz="2000" dirty="0" smtClean="0">
              <a:solidFill>
                <a:schemeClr val="tx2"/>
              </a:solidFill>
            </a:endParaRPr>
          </a:p>
          <a:p>
            <a:pPr algn="ctr"/>
            <a:r>
              <a:rPr lang="en-US" sz="2000" dirty="0" smtClean="0">
                <a:solidFill>
                  <a:schemeClr val="tx2"/>
                </a:solidFill>
              </a:rPr>
              <a:t>Consider relocation to “greener pastures” if necessary</a:t>
            </a:r>
          </a:p>
          <a:p>
            <a:pPr algn="ctr"/>
            <a:endParaRPr lang="en-US" sz="2000" dirty="0" smtClean="0">
              <a:solidFill>
                <a:schemeClr val="tx2"/>
              </a:solidFill>
            </a:endParaRPr>
          </a:p>
          <a:p>
            <a:pPr algn="ctr"/>
            <a:r>
              <a:rPr lang="en-US" sz="2000" dirty="0" smtClean="0">
                <a:solidFill>
                  <a:schemeClr val="tx2"/>
                </a:solidFill>
              </a:rPr>
              <a:t>Re-</a:t>
            </a:r>
            <a:r>
              <a:rPr lang="en-US" sz="2000" dirty="0" err="1" smtClean="0">
                <a:solidFill>
                  <a:schemeClr val="tx2"/>
                </a:solidFill>
              </a:rPr>
              <a:t>Queening</a:t>
            </a:r>
            <a:r>
              <a:rPr lang="en-US" sz="2000" dirty="0" smtClean="0">
                <a:solidFill>
                  <a:schemeClr val="tx2"/>
                </a:solidFill>
              </a:rPr>
              <a:t> in Fall is optimal</a:t>
            </a:r>
          </a:p>
          <a:p>
            <a:pPr algn="ctr"/>
            <a:r>
              <a:rPr lang="en-US" sz="2000" b="1" i="1" u="sng" dirty="0" smtClean="0">
                <a:solidFill>
                  <a:schemeClr val="tx2"/>
                </a:solidFill>
              </a:rPr>
              <a:t>Why?</a:t>
            </a:r>
          </a:p>
          <a:p>
            <a:pPr algn="ctr"/>
            <a:endParaRPr lang="en-US" sz="2000" b="1" i="1" u="sng" dirty="0">
              <a:solidFill>
                <a:schemeClr val="tx2"/>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371600"/>
            <a:ext cx="7924800" cy="4031873"/>
          </a:xfrm>
          <a:prstGeom prst="rect">
            <a:avLst/>
          </a:prstGeom>
          <a:noFill/>
        </p:spPr>
        <p:txBody>
          <a:bodyPr wrap="square" rtlCol="0">
            <a:spAutoFit/>
          </a:bodyPr>
          <a:lstStyle/>
          <a:p>
            <a:pPr algn="ctr"/>
            <a:r>
              <a:rPr lang="en-US" sz="2800" dirty="0" smtClean="0"/>
              <a:t>~~Ideally~~</a:t>
            </a:r>
          </a:p>
          <a:p>
            <a:pPr algn="ctr"/>
            <a:endParaRPr lang="en-US" sz="2800" dirty="0" smtClean="0"/>
          </a:p>
          <a:p>
            <a:pPr algn="ctr"/>
            <a:r>
              <a:rPr lang="en-US" sz="2000" dirty="0" smtClean="0"/>
              <a:t>Re-</a:t>
            </a:r>
            <a:r>
              <a:rPr lang="en-US" sz="2000" dirty="0" err="1" smtClean="0"/>
              <a:t>queening</a:t>
            </a:r>
            <a:r>
              <a:rPr lang="en-US" sz="2000" dirty="0" smtClean="0"/>
              <a:t> with a mated queen should be done at the end of summer or in fall.</a:t>
            </a:r>
          </a:p>
          <a:p>
            <a:pPr algn="ctr"/>
            <a:endParaRPr lang="en-US" sz="2000" dirty="0" smtClean="0"/>
          </a:p>
          <a:p>
            <a:pPr algn="ctr"/>
            <a:r>
              <a:rPr lang="en-US" sz="2000" dirty="0" smtClean="0"/>
              <a:t>Introducing a queen in the fall means you do not interrupt brood production in the spring.</a:t>
            </a:r>
          </a:p>
          <a:p>
            <a:pPr algn="ctr"/>
            <a:endParaRPr lang="en-US" sz="2000" dirty="0" smtClean="0"/>
          </a:p>
          <a:p>
            <a:pPr algn="ctr"/>
            <a:r>
              <a:rPr lang="en-US" sz="2000" dirty="0" smtClean="0"/>
              <a:t>Spring re-</a:t>
            </a:r>
            <a:r>
              <a:rPr lang="en-US" sz="2000" dirty="0" err="1" smtClean="0"/>
              <a:t>queening</a:t>
            </a:r>
            <a:r>
              <a:rPr lang="en-US" sz="2000" dirty="0" smtClean="0"/>
              <a:t> has disadvantages…</a:t>
            </a:r>
          </a:p>
          <a:p>
            <a:pPr algn="ctr"/>
            <a:r>
              <a:rPr lang="en-US" sz="2000" dirty="0" smtClean="0"/>
              <a:t>Interrupts brood production</a:t>
            </a:r>
          </a:p>
          <a:p>
            <a:pPr algn="ctr"/>
            <a:r>
              <a:rPr lang="en-US" sz="2000" dirty="0" smtClean="0"/>
              <a:t>And early spring queens typically are not as well mated as fall queens (not as many drones)!</a:t>
            </a:r>
            <a:endParaRPr lang="en-US"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533400"/>
            <a:ext cx="8229600" cy="4801314"/>
          </a:xfrm>
          <a:prstGeom prst="rect">
            <a:avLst/>
          </a:prstGeom>
          <a:noFill/>
        </p:spPr>
        <p:txBody>
          <a:bodyPr wrap="square" rtlCol="0">
            <a:spAutoFit/>
          </a:bodyPr>
          <a:lstStyle/>
          <a:p>
            <a:pPr algn="ctr"/>
            <a:r>
              <a:rPr lang="en-US" sz="2800" b="1" dirty="0" smtClean="0">
                <a:solidFill>
                  <a:schemeClr val="tx2"/>
                </a:solidFill>
              </a:rPr>
              <a:t>Winter</a:t>
            </a:r>
          </a:p>
          <a:p>
            <a:pPr algn="ctr"/>
            <a:endParaRPr lang="en-US" sz="2800" b="1" dirty="0" smtClean="0">
              <a:solidFill>
                <a:schemeClr val="tx2"/>
              </a:solidFill>
            </a:endParaRPr>
          </a:p>
          <a:p>
            <a:pPr algn="ctr"/>
            <a:r>
              <a:rPr lang="en-US" sz="2000" dirty="0" smtClean="0">
                <a:solidFill>
                  <a:schemeClr val="tx2"/>
                </a:solidFill>
              </a:rPr>
              <a:t>Feed 2/1 syrup (may add Fumagillan to prevent Nosema)</a:t>
            </a:r>
          </a:p>
          <a:p>
            <a:pPr algn="ctr"/>
            <a:r>
              <a:rPr lang="en-US" sz="1000" dirty="0" smtClean="0">
                <a:solidFill>
                  <a:schemeClr val="tx2"/>
                </a:solidFill>
              </a:rPr>
              <a:t>(According to Dr. Frank Eischen feeding Fumagillan as a preventative has a short term negative effect but a long term positive effect..Oct. 2012, Western Apicultural Society Conference)</a:t>
            </a:r>
          </a:p>
          <a:p>
            <a:pPr algn="ctr"/>
            <a:endParaRPr lang="en-US" sz="1000" dirty="0" smtClean="0">
              <a:solidFill>
                <a:schemeClr val="tx2"/>
              </a:solidFill>
            </a:endParaRPr>
          </a:p>
          <a:p>
            <a:pPr algn="ctr"/>
            <a:r>
              <a:rPr lang="en-US" sz="2000" dirty="0" smtClean="0">
                <a:solidFill>
                  <a:schemeClr val="tx2"/>
                </a:solidFill>
              </a:rPr>
              <a:t>May add pollen patties</a:t>
            </a:r>
          </a:p>
          <a:p>
            <a:pPr algn="ctr"/>
            <a:endParaRPr lang="en-US" sz="2000" dirty="0" smtClean="0">
              <a:solidFill>
                <a:schemeClr val="tx2"/>
              </a:solidFill>
            </a:endParaRPr>
          </a:p>
          <a:p>
            <a:pPr algn="ctr"/>
            <a:r>
              <a:rPr lang="en-US" sz="2000" dirty="0" smtClean="0">
                <a:solidFill>
                  <a:schemeClr val="tx2"/>
                </a:solidFill>
              </a:rPr>
              <a:t>Avoid disrupting the colony</a:t>
            </a:r>
          </a:p>
          <a:p>
            <a:pPr algn="ctr"/>
            <a:endParaRPr lang="en-US" sz="2000" dirty="0" smtClean="0">
              <a:solidFill>
                <a:schemeClr val="tx2"/>
              </a:solidFill>
            </a:endParaRPr>
          </a:p>
          <a:p>
            <a:pPr algn="ctr"/>
            <a:r>
              <a:rPr lang="en-US" sz="2000" dirty="0" smtClean="0">
                <a:solidFill>
                  <a:schemeClr val="tx2"/>
                </a:solidFill>
              </a:rPr>
              <a:t>Continue to treat for Varroa Mites</a:t>
            </a:r>
          </a:p>
          <a:p>
            <a:pPr algn="ctr"/>
            <a:endParaRPr lang="en-US" sz="2000" dirty="0" smtClean="0">
              <a:solidFill>
                <a:schemeClr val="tx2"/>
              </a:solidFill>
            </a:endParaRPr>
          </a:p>
          <a:p>
            <a:pPr algn="ctr"/>
            <a:r>
              <a:rPr lang="en-US" sz="2000" dirty="0" smtClean="0">
                <a:solidFill>
                  <a:schemeClr val="tx2"/>
                </a:solidFill>
              </a:rPr>
              <a:t>Make sure that condensation is prevented from dripping on the winter cluster</a:t>
            </a:r>
          </a:p>
          <a:p>
            <a:pPr algn="ctr"/>
            <a:endParaRPr lang="en-US" sz="2000" dirty="0" smtClean="0">
              <a:solidFill>
                <a:schemeClr val="tx2"/>
              </a:solidFill>
            </a:endParaRPr>
          </a:p>
          <a:p>
            <a:pPr algn="ctr"/>
            <a:r>
              <a:rPr lang="en-US" sz="2000" dirty="0" smtClean="0">
                <a:solidFill>
                  <a:schemeClr val="tx2"/>
                </a:solidFill>
              </a:rPr>
              <a:t>NO “Hive Inspections” during the Winter </a:t>
            </a:r>
            <a:endParaRPr lang="en-US" sz="2000" dirty="0">
              <a:solidFill>
                <a:schemeClr val="tx2"/>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90600" y="1143000"/>
            <a:ext cx="7315200" cy="3877985"/>
          </a:xfrm>
          <a:prstGeom prst="rect">
            <a:avLst/>
          </a:prstGeom>
          <a:noFill/>
        </p:spPr>
        <p:txBody>
          <a:bodyPr wrap="square" rtlCol="0">
            <a:spAutoFit/>
          </a:bodyPr>
          <a:lstStyle/>
          <a:p>
            <a:pPr algn="ctr"/>
            <a:r>
              <a:rPr lang="en-US" dirty="0" smtClean="0">
                <a:solidFill>
                  <a:schemeClr val="tx2"/>
                </a:solidFill>
              </a:rPr>
              <a:t>References:</a:t>
            </a:r>
          </a:p>
          <a:p>
            <a:pPr algn="ctr"/>
            <a:endParaRPr lang="en-US" dirty="0" smtClean="0">
              <a:solidFill>
                <a:schemeClr val="tx2"/>
              </a:solidFill>
            </a:endParaRPr>
          </a:p>
          <a:p>
            <a:pPr algn="ctr"/>
            <a:endParaRPr lang="en-US" dirty="0" smtClean="0">
              <a:solidFill>
                <a:schemeClr val="tx2"/>
              </a:solidFill>
            </a:endParaRPr>
          </a:p>
          <a:p>
            <a:r>
              <a:rPr lang="en-US" sz="1600" b="1" dirty="0" smtClean="0">
                <a:solidFill>
                  <a:schemeClr val="tx2"/>
                </a:solidFill>
              </a:rPr>
              <a:t>Morris Ostrofsky – </a:t>
            </a:r>
            <a:r>
              <a:rPr lang="en-US" sz="1600" dirty="0" smtClean="0">
                <a:solidFill>
                  <a:schemeClr val="tx2"/>
                </a:solidFill>
              </a:rPr>
              <a:t>Master Beekeeper Washington State</a:t>
            </a:r>
          </a:p>
          <a:p>
            <a:r>
              <a:rPr lang="en-US" sz="1600" b="1" dirty="0" err="1" smtClean="0">
                <a:solidFill>
                  <a:schemeClr val="tx2"/>
                </a:solidFill>
              </a:rPr>
              <a:t>Khalil</a:t>
            </a:r>
            <a:r>
              <a:rPr lang="en-US" sz="1600" b="1" dirty="0" smtClean="0">
                <a:solidFill>
                  <a:schemeClr val="tx2"/>
                </a:solidFill>
              </a:rPr>
              <a:t> </a:t>
            </a:r>
            <a:r>
              <a:rPr lang="en-US" sz="1600" b="1" dirty="0" err="1" smtClean="0">
                <a:solidFill>
                  <a:schemeClr val="tx2"/>
                </a:solidFill>
              </a:rPr>
              <a:t>Hamdan</a:t>
            </a:r>
            <a:r>
              <a:rPr lang="en-US" sz="1600" b="1" dirty="0" smtClean="0">
                <a:solidFill>
                  <a:schemeClr val="tx2"/>
                </a:solidFill>
              </a:rPr>
              <a:t> </a:t>
            </a:r>
            <a:r>
              <a:rPr lang="en-US" sz="1600" dirty="0" smtClean="0">
                <a:solidFill>
                  <a:schemeClr val="tx2"/>
                </a:solidFill>
              </a:rPr>
              <a:t>– The Netherlands</a:t>
            </a:r>
          </a:p>
          <a:p>
            <a:r>
              <a:rPr lang="en-US" sz="1600" b="1" dirty="0" smtClean="0">
                <a:solidFill>
                  <a:schemeClr val="tx2"/>
                </a:solidFill>
              </a:rPr>
              <a:t>Lawrence John Connor </a:t>
            </a:r>
            <a:r>
              <a:rPr lang="en-US" sz="1600" dirty="0" smtClean="0">
                <a:solidFill>
                  <a:schemeClr val="tx2"/>
                </a:solidFill>
              </a:rPr>
              <a:t>– Queen Rearing Essentials</a:t>
            </a:r>
          </a:p>
          <a:p>
            <a:r>
              <a:rPr lang="en-US" sz="1600" b="1" dirty="0" smtClean="0">
                <a:solidFill>
                  <a:schemeClr val="tx2"/>
                </a:solidFill>
              </a:rPr>
              <a:t>Bee Culture </a:t>
            </a:r>
            <a:r>
              <a:rPr lang="en-US" sz="1600" dirty="0" smtClean="0">
                <a:solidFill>
                  <a:schemeClr val="tx2"/>
                </a:solidFill>
              </a:rPr>
              <a:t>Magazine (February 2009 ) </a:t>
            </a:r>
          </a:p>
          <a:p>
            <a:r>
              <a:rPr lang="en-US" sz="1600" b="1" dirty="0" smtClean="0">
                <a:solidFill>
                  <a:schemeClr val="tx2"/>
                </a:solidFill>
              </a:rPr>
              <a:t>Carl J. </a:t>
            </a:r>
            <a:r>
              <a:rPr lang="en-US" sz="1600" b="1" dirty="0" err="1" smtClean="0">
                <a:solidFill>
                  <a:schemeClr val="tx2"/>
                </a:solidFill>
              </a:rPr>
              <a:t>Wenning</a:t>
            </a:r>
            <a:r>
              <a:rPr lang="en-US" sz="1600" b="1" dirty="0" smtClean="0">
                <a:solidFill>
                  <a:schemeClr val="tx2"/>
                </a:solidFill>
              </a:rPr>
              <a:t> </a:t>
            </a:r>
            <a:r>
              <a:rPr lang="en-US" sz="1600" dirty="0" smtClean="0">
                <a:solidFill>
                  <a:schemeClr val="tx2"/>
                </a:solidFill>
              </a:rPr>
              <a:t>-(1998) Maximizing Honey Production, American Bee Journal</a:t>
            </a:r>
          </a:p>
          <a:p>
            <a:r>
              <a:rPr lang="en-US" sz="1600" b="1" dirty="0" smtClean="0">
                <a:solidFill>
                  <a:schemeClr val="tx2"/>
                </a:solidFill>
              </a:rPr>
              <a:t>Kim </a:t>
            </a:r>
            <a:r>
              <a:rPr lang="en-US" sz="1600" b="1" dirty="0" err="1" smtClean="0">
                <a:solidFill>
                  <a:schemeClr val="tx2"/>
                </a:solidFill>
              </a:rPr>
              <a:t>Flottum</a:t>
            </a:r>
            <a:r>
              <a:rPr lang="en-US" sz="1600" b="1" dirty="0" smtClean="0">
                <a:solidFill>
                  <a:schemeClr val="tx2"/>
                </a:solidFill>
              </a:rPr>
              <a:t> </a:t>
            </a:r>
            <a:r>
              <a:rPr lang="en-US" sz="1600" dirty="0" smtClean="0">
                <a:solidFill>
                  <a:schemeClr val="tx2"/>
                </a:solidFill>
              </a:rPr>
              <a:t>– (2011) Better Beekeeping, Quarry</a:t>
            </a:r>
          </a:p>
          <a:p>
            <a:r>
              <a:rPr lang="en-US" sz="1600" b="1" dirty="0" smtClean="0">
                <a:solidFill>
                  <a:schemeClr val="tx2"/>
                </a:solidFill>
              </a:rPr>
              <a:t>Walter Wright </a:t>
            </a:r>
            <a:r>
              <a:rPr lang="en-US" sz="1600" dirty="0" smtClean="0">
                <a:solidFill>
                  <a:schemeClr val="tx2"/>
                </a:solidFill>
              </a:rPr>
              <a:t>– Nectar Management Principle and Practices</a:t>
            </a:r>
          </a:p>
          <a:p>
            <a:r>
              <a:rPr lang="en-US" sz="1600" b="1" dirty="0" smtClean="0">
                <a:solidFill>
                  <a:schemeClr val="tx2"/>
                </a:solidFill>
              </a:rPr>
              <a:t>George </a:t>
            </a:r>
            <a:r>
              <a:rPr lang="en-US" sz="1600" b="1" dirty="0" err="1" smtClean="0">
                <a:solidFill>
                  <a:schemeClr val="tx2"/>
                </a:solidFill>
              </a:rPr>
              <a:t>Imerie</a:t>
            </a:r>
            <a:r>
              <a:rPr lang="en-US" sz="1600" b="1" dirty="0" smtClean="0">
                <a:solidFill>
                  <a:schemeClr val="tx2"/>
                </a:solidFill>
              </a:rPr>
              <a:t> </a:t>
            </a:r>
            <a:r>
              <a:rPr lang="en-US" sz="1600" dirty="0" smtClean="0">
                <a:solidFill>
                  <a:schemeClr val="tx2"/>
                </a:solidFill>
              </a:rPr>
              <a:t>– (August 1999) George </a:t>
            </a:r>
            <a:r>
              <a:rPr lang="en-US" sz="1600" dirty="0" err="1" smtClean="0">
                <a:solidFill>
                  <a:schemeClr val="tx2"/>
                </a:solidFill>
              </a:rPr>
              <a:t>Imerie’s</a:t>
            </a:r>
            <a:r>
              <a:rPr lang="en-US" sz="1600" dirty="0" smtClean="0">
                <a:solidFill>
                  <a:schemeClr val="tx2"/>
                </a:solidFill>
              </a:rPr>
              <a:t> Pink Pages</a:t>
            </a:r>
          </a:p>
          <a:p>
            <a:r>
              <a:rPr lang="en-US" sz="1600" b="1" dirty="0" smtClean="0">
                <a:solidFill>
                  <a:schemeClr val="tx2"/>
                </a:solidFill>
              </a:rPr>
              <a:t>Brother Adam </a:t>
            </a:r>
            <a:r>
              <a:rPr lang="en-US" sz="1600" dirty="0" smtClean="0">
                <a:solidFill>
                  <a:schemeClr val="tx2"/>
                </a:solidFill>
              </a:rPr>
              <a:t>– (1983) In Search of the Best Stains of Honey Bees</a:t>
            </a:r>
          </a:p>
          <a:p>
            <a:r>
              <a:rPr lang="en-US" sz="1600" b="1" dirty="0" smtClean="0">
                <a:solidFill>
                  <a:schemeClr val="tx2"/>
                </a:solidFill>
              </a:rPr>
              <a:t>F.E. Moeller </a:t>
            </a:r>
            <a:r>
              <a:rPr lang="en-US" sz="1600" dirty="0" smtClean="0">
                <a:solidFill>
                  <a:schemeClr val="tx2"/>
                </a:solidFill>
              </a:rPr>
              <a:t>– (October 1980) Agricultural Handbook</a:t>
            </a:r>
          </a:p>
          <a:p>
            <a:r>
              <a:rPr lang="en-US" sz="1600" b="1" dirty="0" smtClean="0">
                <a:solidFill>
                  <a:schemeClr val="tx2"/>
                </a:solidFill>
              </a:rPr>
              <a:t>Jan </a:t>
            </a:r>
            <a:r>
              <a:rPr lang="en-US" sz="1600" b="1" dirty="0" err="1" smtClean="0">
                <a:solidFill>
                  <a:schemeClr val="tx2"/>
                </a:solidFill>
              </a:rPr>
              <a:t>Suszkw</a:t>
            </a:r>
            <a:r>
              <a:rPr lang="en-US" sz="1600" b="1" dirty="0" smtClean="0">
                <a:solidFill>
                  <a:schemeClr val="tx2"/>
                </a:solidFill>
              </a:rPr>
              <a:t> </a:t>
            </a:r>
            <a:r>
              <a:rPr lang="en-US" sz="1600" dirty="0" smtClean="0">
                <a:solidFill>
                  <a:schemeClr val="tx2"/>
                </a:solidFill>
              </a:rPr>
              <a:t>– (February 2002) Bee Culture, The Latest on Russian Bees, p2</a:t>
            </a:r>
            <a:endParaRPr lang="en-US" sz="1600" b="1" dirty="0" smtClean="0">
              <a:solidFill>
                <a:schemeClr val="tx2"/>
              </a:solidFill>
            </a:endParaRPr>
          </a:p>
          <a:p>
            <a:endParaRPr lang="en-US" sz="1600" b="1" dirty="0">
              <a:solidFill>
                <a:schemeClr val="tx2"/>
              </a:solidFill>
            </a:endParaRPr>
          </a:p>
        </p:txBody>
      </p:sp>
      <p:pic>
        <p:nvPicPr>
          <p:cNvPr id="4" name="Picture 3" descr="logoclear.jpg"/>
          <p:cNvPicPr>
            <a:picLocks noChangeAspect="1"/>
          </p:cNvPicPr>
          <p:nvPr/>
        </p:nvPicPr>
        <p:blipFill>
          <a:blip r:embed="rId2" cstate="print">
            <a:clrChange>
              <a:clrFrom>
                <a:srgbClr val="FFFFFF"/>
              </a:clrFrom>
              <a:clrTo>
                <a:srgbClr val="FFFFFF">
                  <a:alpha val="0"/>
                </a:srgbClr>
              </a:clrTo>
            </a:clrChange>
          </a:blip>
          <a:stretch>
            <a:fillRect/>
          </a:stretch>
        </p:blipFill>
        <p:spPr>
          <a:xfrm>
            <a:off x="7239000" y="4876800"/>
            <a:ext cx="1615440" cy="1231392"/>
          </a:xfrm>
          <a:prstGeom prst="rect">
            <a:avLst/>
          </a:prstGeom>
          <a:noFill/>
          <a:ln>
            <a:noFill/>
          </a:ln>
        </p:spPr>
      </p:pic>
      <p:sp>
        <p:nvSpPr>
          <p:cNvPr id="5" name="TextBox 4"/>
          <p:cNvSpPr txBox="1"/>
          <p:nvPr/>
        </p:nvSpPr>
        <p:spPr>
          <a:xfrm>
            <a:off x="7391400" y="6096000"/>
            <a:ext cx="1371600" cy="338554"/>
          </a:xfrm>
          <a:prstGeom prst="rect">
            <a:avLst/>
          </a:prstGeom>
          <a:noFill/>
        </p:spPr>
        <p:txBody>
          <a:bodyPr wrap="square" rtlCol="0">
            <a:spAutoFit/>
          </a:bodyPr>
          <a:lstStyle/>
          <a:p>
            <a:pPr algn="ctr"/>
            <a:r>
              <a:rPr lang="en-US" sz="800" dirty="0" smtClean="0"/>
              <a:t>James and Chari Elam 2015</a:t>
            </a:r>
            <a:endParaRPr lang="en-US" sz="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981200"/>
            <a:ext cx="7696200" cy="2862322"/>
          </a:xfrm>
          <a:prstGeom prst="rect">
            <a:avLst/>
          </a:prstGeom>
          <a:noFill/>
        </p:spPr>
        <p:txBody>
          <a:bodyPr wrap="square" rtlCol="0">
            <a:spAutoFit/>
          </a:bodyPr>
          <a:lstStyle/>
          <a:p>
            <a:r>
              <a:rPr lang="en-US" b="1" dirty="0" smtClean="0"/>
              <a:t>All content in this program was comprised from information acquired by the producer through personal study and Internet provided materials. Photos and content are NOT the sole property of the producer and should NOT be accredited to that producer, but instead to the individual or entity that produced it. The Texas Beekeepers Association takes no responsibility for the content, its reliability or credibility. No copyrights were willfully compromised and the TBA avails itself of any and all legal liability from this production. Any duplication or alteration of this document/program is strictly prohibited.</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685800"/>
            <a:ext cx="8229600" cy="5324535"/>
          </a:xfrm>
          <a:prstGeom prst="rect">
            <a:avLst/>
          </a:prstGeom>
          <a:noFill/>
        </p:spPr>
        <p:txBody>
          <a:bodyPr wrap="square" rtlCol="0">
            <a:spAutoFit/>
          </a:bodyPr>
          <a:lstStyle/>
          <a:p>
            <a:pPr>
              <a:buClr>
                <a:schemeClr val="tx2"/>
              </a:buClr>
              <a:buFont typeface="Wingdings" pitchFamily="2" charset="2"/>
              <a:buChar char="ü"/>
            </a:pPr>
            <a:r>
              <a:rPr lang="en-US" sz="2000" dirty="0" smtClean="0"/>
              <a:t>    </a:t>
            </a:r>
            <a:r>
              <a:rPr lang="en-US" sz="2000" dirty="0" smtClean="0">
                <a:solidFill>
                  <a:schemeClr val="tx2"/>
                </a:solidFill>
              </a:rPr>
              <a:t>Availability of bee forage area</a:t>
            </a:r>
          </a:p>
          <a:p>
            <a:pPr>
              <a:buClr>
                <a:schemeClr val="tx2"/>
              </a:buClr>
            </a:pPr>
            <a:endParaRPr lang="en-US" sz="2000" dirty="0" smtClean="0">
              <a:solidFill>
                <a:schemeClr val="tx2"/>
              </a:solidFill>
            </a:endParaRPr>
          </a:p>
          <a:p>
            <a:pPr>
              <a:buClr>
                <a:schemeClr val="tx2"/>
              </a:buClr>
              <a:buFont typeface="Wingdings" pitchFamily="2" charset="2"/>
              <a:buChar char="ü"/>
            </a:pPr>
            <a:r>
              <a:rPr lang="en-US" sz="2000" dirty="0" smtClean="0">
                <a:solidFill>
                  <a:schemeClr val="tx2"/>
                </a:solidFill>
              </a:rPr>
              <a:t>   The Queens condition</a:t>
            </a:r>
          </a:p>
          <a:p>
            <a:pPr>
              <a:buClr>
                <a:schemeClr val="tx2"/>
              </a:buClr>
            </a:pPr>
            <a:endParaRPr lang="en-US" sz="2000" dirty="0" smtClean="0">
              <a:solidFill>
                <a:schemeClr val="tx2"/>
              </a:solidFill>
            </a:endParaRPr>
          </a:p>
          <a:p>
            <a:pPr>
              <a:buClr>
                <a:schemeClr val="tx2"/>
              </a:buClr>
              <a:buFont typeface="Wingdings" pitchFamily="2" charset="2"/>
              <a:buChar char="ü"/>
            </a:pPr>
            <a:r>
              <a:rPr lang="en-US" sz="2000" dirty="0" smtClean="0">
                <a:solidFill>
                  <a:schemeClr val="tx2"/>
                </a:solidFill>
              </a:rPr>
              <a:t>   Hive population</a:t>
            </a:r>
          </a:p>
          <a:p>
            <a:pPr>
              <a:buClr>
                <a:schemeClr val="tx2"/>
              </a:buClr>
            </a:pPr>
            <a:endParaRPr lang="en-US" sz="2000" dirty="0" smtClean="0">
              <a:solidFill>
                <a:schemeClr val="tx2"/>
              </a:solidFill>
            </a:endParaRPr>
          </a:p>
          <a:p>
            <a:pPr>
              <a:buClr>
                <a:schemeClr val="tx2"/>
              </a:buClr>
              <a:buFont typeface="Wingdings" pitchFamily="2" charset="2"/>
              <a:buChar char="ü"/>
            </a:pPr>
            <a:r>
              <a:rPr lang="en-US" sz="2000" dirty="0" smtClean="0">
                <a:solidFill>
                  <a:schemeClr val="tx2"/>
                </a:solidFill>
              </a:rPr>
              <a:t>   Nutrition</a:t>
            </a:r>
          </a:p>
          <a:p>
            <a:pPr>
              <a:buClr>
                <a:schemeClr val="tx2"/>
              </a:buClr>
            </a:pPr>
            <a:endParaRPr lang="en-US" sz="2000" dirty="0" smtClean="0">
              <a:solidFill>
                <a:schemeClr val="tx2"/>
              </a:solidFill>
            </a:endParaRPr>
          </a:p>
          <a:p>
            <a:pPr>
              <a:buClr>
                <a:schemeClr val="tx2"/>
              </a:buClr>
              <a:buFont typeface="Wingdings" pitchFamily="2" charset="2"/>
              <a:buChar char="ü"/>
            </a:pPr>
            <a:r>
              <a:rPr lang="en-US" sz="2000" dirty="0" smtClean="0">
                <a:solidFill>
                  <a:schemeClr val="tx2"/>
                </a:solidFill>
              </a:rPr>
              <a:t>   Swarming</a:t>
            </a:r>
          </a:p>
          <a:p>
            <a:pPr>
              <a:buClr>
                <a:schemeClr val="tx2"/>
              </a:buClr>
            </a:pPr>
            <a:endParaRPr lang="en-US" sz="2000" dirty="0" smtClean="0">
              <a:solidFill>
                <a:schemeClr val="tx2"/>
              </a:solidFill>
            </a:endParaRPr>
          </a:p>
          <a:p>
            <a:pPr>
              <a:buClr>
                <a:schemeClr val="tx2"/>
              </a:buClr>
              <a:buFont typeface="Wingdings" pitchFamily="2" charset="2"/>
              <a:buChar char="ü"/>
            </a:pPr>
            <a:r>
              <a:rPr lang="en-US" sz="2000" dirty="0" smtClean="0">
                <a:solidFill>
                  <a:schemeClr val="tx2"/>
                </a:solidFill>
              </a:rPr>
              <a:t>   Space for expansion of the brood nest and honey storage</a:t>
            </a:r>
          </a:p>
          <a:p>
            <a:pPr>
              <a:buClr>
                <a:schemeClr val="tx2"/>
              </a:buClr>
            </a:pPr>
            <a:endParaRPr lang="en-US" sz="2000" dirty="0" smtClean="0">
              <a:solidFill>
                <a:schemeClr val="tx2"/>
              </a:solidFill>
            </a:endParaRPr>
          </a:p>
          <a:p>
            <a:pPr>
              <a:buClr>
                <a:schemeClr val="tx2"/>
              </a:buClr>
              <a:buFont typeface="Wingdings" pitchFamily="2" charset="2"/>
              <a:buChar char="ü"/>
            </a:pPr>
            <a:r>
              <a:rPr lang="en-US" sz="2000" dirty="0" smtClean="0">
                <a:solidFill>
                  <a:schemeClr val="tx2"/>
                </a:solidFill>
              </a:rPr>
              <a:t>   Keeping the colony free from disease</a:t>
            </a:r>
          </a:p>
          <a:p>
            <a:pPr>
              <a:buClr>
                <a:schemeClr val="tx2"/>
              </a:buClr>
            </a:pPr>
            <a:endParaRPr lang="en-US" sz="2000" dirty="0" smtClean="0">
              <a:solidFill>
                <a:schemeClr val="tx2"/>
              </a:solidFill>
            </a:endParaRPr>
          </a:p>
          <a:p>
            <a:pPr>
              <a:buClr>
                <a:schemeClr val="tx2"/>
              </a:buClr>
              <a:buFont typeface="Wingdings" pitchFamily="2" charset="2"/>
              <a:buChar char="ü"/>
            </a:pPr>
            <a:r>
              <a:rPr lang="en-US" sz="2000" dirty="0" smtClean="0">
                <a:solidFill>
                  <a:schemeClr val="tx2"/>
                </a:solidFill>
              </a:rPr>
              <a:t>   Beekeepers experience</a:t>
            </a:r>
          </a:p>
          <a:p>
            <a:pPr>
              <a:buClr>
                <a:schemeClr val="tx2"/>
              </a:buClr>
            </a:pPr>
            <a:endParaRPr lang="en-US" sz="2000" dirty="0" smtClean="0">
              <a:solidFill>
                <a:schemeClr val="tx2"/>
              </a:solidFill>
            </a:endParaRPr>
          </a:p>
          <a:p>
            <a:pPr>
              <a:buClr>
                <a:schemeClr val="tx2"/>
              </a:buClr>
              <a:buFont typeface="Wingdings" pitchFamily="2" charset="2"/>
              <a:buChar char="ü"/>
            </a:pPr>
            <a:r>
              <a:rPr lang="en-US" sz="2000" dirty="0" smtClean="0">
                <a:solidFill>
                  <a:schemeClr val="tx2"/>
                </a:solidFill>
              </a:rPr>
              <a:t>   Weather</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09600"/>
            <a:ext cx="8077200" cy="2092881"/>
          </a:xfrm>
          <a:prstGeom prst="rect">
            <a:avLst/>
          </a:prstGeom>
          <a:noFill/>
        </p:spPr>
        <p:txBody>
          <a:bodyPr wrap="square" rtlCol="0">
            <a:spAutoFit/>
          </a:bodyPr>
          <a:lstStyle/>
          <a:p>
            <a:pPr algn="ctr"/>
            <a:r>
              <a:rPr lang="en-US" sz="2800" b="1" dirty="0" smtClean="0">
                <a:solidFill>
                  <a:schemeClr val="tx2"/>
                </a:solidFill>
              </a:rPr>
              <a:t>Our Focus</a:t>
            </a:r>
          </a:p>
          <a:p>
            <a:pPr algn="ctr"/>
            <a:endParaRPr lang="en-US" sz="2800" b="1" dirty="0" smtClean="0">
              <a:solidFill>
                <a:schemeClr val="tx2"/>
              </a:solidFill>
            </a:endParaRPr>
          </a:p>
          <a:p>
            <a:pPr algn="ctr"/>
            <a:r>
              <a:rPr lang="en-US" sz="2000" u="sng" dirty="0" smtClean="0">
                <a:solidFill>
                  <a:schemeClr val="tx2"/>
                </a:solidFill>
              </a:rPr>
              <a:t>Maximizing honey yield by optimizing Honey Bee Population</a:t>
            </a:r>
          </a:p>
          <a:p>
            <a:pPr algn="ctr"/>
            <a:endParaRPr lang="en-US" dirty="0" smtClean="0">
              <a:solidFill>
                <a:schemeClr val="tx2"/>
              </a:solidFill>
            </a:endParaRPr>
          </a:p>
          <a:p>
            <a:pPr algn="ctr"/>
            <a:endParaRPr lang="en-US" dirty="0" smtClean="0">
              <a:solidFill>
                <a:schemeClr val="tx2"/>
              </a:solidFill>
            </a:endParaRPr>
          </a:p>
          <a:p>
            <a:pPr algn="ctr"/>
            <a:endParaRPr lang="en-US" dirty="0">
              <a:solidFill>
                <a:schemeClr val="tx2"/>
              </a:solidFill>
            </a:endParaRPr>
          </a:p>
        </p:txBody>
      </p:sp>
      <p:sp>
        <p:nvSpPr>
          <p:cNvPr id="1026" name="AutoShape 2" descr="Displaying IMG_1118.GI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 name="Picture 3" descr="scale.gif"/>
          <p:cNvPicPr>
            <a:picLocks noChangeAspect="1"/>
          </p:cNvPicPr>
          <p:nvPr/>
        </p:nvPicPr>
        <p:blipFill>
          <a:blip r:embed="rId2" cstate="print"/>
          <a:stretch>
            <a:fillRect/>
          </a:stretch>
        </p:blipFill>
        <p:spPr>
          <a:xfrm>
            <a:off x="1905000" y="2247900"/>
            <a:ext cx="5334000" cy="2781300"/>
          </a:xfrm>
          <a:prstGeom prst="rect">
            <a:avLst/>
          </a:prstGeom>
        </p:spPr>
      </p:pic>
      <p:sp>
        <p:nvSpPr>
          <p:cNvPr id="5" name="TextBox 4"/>
          <p:cNvSpPr txBox="1"/>
          <p:nvPr/>
        </p:nvSpPr>
        <p:spPr>
          <a:xfrm>
            <a:off x="2971800" y="5334000"/>
            <a:ext cx="3352800" cy="215444"/>
          </a:xfrm>
          <a:prstGeom prst="rect">
            <a:avLst/>
          </a:prstGeom>
          <a:noFill/>
        </p:spPr>
        <p:txBody>
          <a:bodyPr wrap="square" rtlCol="0">
            <a:spAutoFit/>
          </a:bodyPr>
          <a:lstStyle/>
          <a:p>
            <a:pPr algn="ctr"/>
            <a:r>
              <a:rPr lang="en-US" sz="800" dirty="0" smtClean="0">
                <a:solidFill>
                  <a:schemeClr val="tx2"/>
                </a:solidFill>
              </a:rPr>
              <a:t>Illustration credit: Huge Feagle, Leeds, AL</a:t>
            </a:r>
            <a:endParaRPr lang="en-US" sz="8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Image result for picture of honey bee hive box"/>
          <p:cNvPicPr>
            <a:picLocks noChangeAspect="1" noChangeArrowheads="1"/>
          </p:cNvPicPr>
          <p:nvPr/>
        </p:nvPicPr>
        <p:blipFill>
          <a:blip r:embed="rId2" cstate="print"/>
          <a:srcRect/>
          <a:stretch>
            <a:fillRect/>
          </a:stretch>
        </p:blipFill>
        <p:spPr bwMode="auto">
          <a:xfrm>
            <a:off x="1447801" y="1905001"/>
            <a:ext cx="1981200" cy="1447800"/>
          </a:xfrm>
          <a:prstGeom prst="rect">
            <a:avLst/>
          </a:prstGeom>
          <a:noFill/>
        </p:spPr>
      </p:pic>
      <p:pic>
        <p:nvPicPr>
          <p:cNvPr id="6148" name="Picture 4" descr="Image result for picture of honey bee hive box"/>
          <p:cNvPicPr>
            <a:picLocks noChangeAspect="1" noChangeArrowheads="1"/>
          </p:cNvPicPr>
          <p:nvPr/>
        </p:nvPicPr>
        <p:blipFill>
          <a:blip r:embed="rId2" cstate="print"/>
          <a:srcRect/>
          <a:stretch>
            <a:fillRect/>
          </a:stretch>
        </p:blipFill>
        <p:spPr bwMode="auto">
          <a:xfrm>
            <a:off x="5791200" y="1905001"/>
            <a:ext cx="2009775" cy="1447800"/>
          </a:xfrm>
          <a:prstGeom prst="rect">
            <a:avLst/>
          </a:prstGeom>
          <a:noFill/>
        </p:spPr>
      </p:pic>
      <p:sp>
        <p:nvSpPr>
          <p:cNvPr id="9" name="TextBox 8"/>
          <p:cNvSpPr txBox="1"/>
          <p:nvPr/>
        </p:nvSpPr>
        <p:spPr>
          <a:xfrm>
            <a:off x="1447800" y="609600"/>
            <a:ext cx="6553200" cy="646331"/>
          </a:xfrm>
          <a:prstGeom prst="rect">
            <a:avLst/>
          </a:prstGeom>
          <a:noFill/>
        </p:spPr>
        <p:txBody>
          <a:bodyPr wrap="square" rtlCol="0">
            <a:spAutoFit/>
          </a:bodyPr>
          <a:lstStyle/>
          <a:p>
            <a:pPr algn="ctr"/>
            <a:r>
              <a:rPr lang="en-US" sz="3600" dirty="0" smtClean="0"/>
              <a:t>Population</a:t>
            </a:r>
            <a:endParaRPr lang="en-US" sz="3600" dirty="0"/>
          </a:p>
        </p:txBody>
      </p:sp>
      <p:sp>
        <p:nvSpPr>
          <p:cNvPr id="10" name="TextBox 9"/>
          <p:cNvSpPr txBox="1"/>
          <p:nvPr/>
        </p:nvSpPr>
        <p:spPr>
          <a:xfrm>
            <a:off x="1447800" y="3352800"/>
            <a:ext cx="1981200" cy="369332"/>
          </a:xfrm>
          <a:prstGeom prst="rect">
            <a:avLst/>
          </a:prstGeom>
          <a:noFill/>
        </p:spPr>
        <p:txBody>
          <a:bodyPr wrap="square" rtlCol="0">
            <a:spAutoFit/>
          </a:bodyPr>
          <a:lstStyle/>
          <a:p>
            <a:pPr algn="ctr"/>
            <a:r>
              <a:rPr lang="en-US" dirty="0" smtClean="0"/>
              <a:t>30,000</a:t>
            </a:r>
            <a:endParaRPr lang="en-US" dirty="0"/>
          </a:p>
        </p:txBody>
      </p:sp>
      <p:sp>
        <p:nvSpPr>
          <p:cNvPr id="11" name="TextBox 10"/>
          <p:cNvSpPr txBox="1"/>
          <p:nvPr/>
        </p:nvSpPr>
        <p:spPr>
          <a:xfrm>
            <a:off x="5791200" y="3352800"/>
            <a:ext cx="1981200" cy="369332"/>
          </a:xfrm>
          <a:prstGeom prst="rect">
            <a:avLst/>
          </a:prstGeom>
          <a:noFill/>
        </p:spPr>
        <p:txBody>
          <a:bodyPr wrap="square" rtlCol="0">
            <a:spAutoFit/>
          </a:bodyPr>
          <a:lstStyle/>
          <a:p>
            <a:pPr algn="ctr"/>
            <a:r>
              <a:rPr lang="en-US" dirty="0" smtClean="0"/>
              <a:t>30,000</a:t>
            </a:r>
            <a:endParaRPr lang="en-US" dirty="0"/>
          </a:p>
        </p:txBody>
      </p:sp>
      <p:sp>
        <p:nvSpPr>
          <p:cNvPr id="12" name="TextBox 11"/>
          <p:cNvSpPr txBox="1"/>
          <p:nvPr/>
        </p:nvSpPr>
        <p:spPr>
          <a:xfrm>
            <a:off x="4191000" y="2209800"/>
            <a:ext cx="685800" cy="1107996"/>
          </a:xfrm>
          <a:prstGeom prst="rect">
            <a:avLst/>
          </a:prstGeom>
          <a:noFill/>
        </p:spPr>
        <p:txBody>
          <a:bodyPr wrap="square" rtlCol="0">
            <a:spAutoFit/>
          </a:bodyPr>
          <a:lstStyle/>
          <a:p>
            <a:pPr algn="ctr"/>
            <a:r>
              <a:rPr lang="en-US" sz="6600" dirty="0" smtClean="0"/>
              <a:t>+</a:t>
            </a:r>
            <a:endParaRPr lang="en-US" sz="6600" dirty="0"/>
          </a:p>
        </p:txBody>
      </p:sp>
      <p:sp>
        <p:nvSpPr>
          <p:cNvPr id="13" name="TextBox 12"/>
          <p:cNvSpPr txBox="1"/>
          <p:nvPr/>
        </p:nvSpPr>
        <p:spPr>
          <a:xfrm>
            <a:off x="1066800" y="4114800"/>
            <a:ext cx="7086600" cy="1107996"/>
          </a:xfrm>
          <a:prstGeom prst="rect">
            <a:avLst/>
          </a:prstGeom>
          <a:noFill/>
        </p:spPr>
        <p:txBody>
          <a:bodyPr wrap="square" rtlCol="0">
            <a:spAutoFit/>
          </a:bodyPr>
          <a:lstStyle/>
          <a:p>
            <a:pPr algn="ctr"/>
            <a:r>
              <a:rPr lang="en-US" sz="2400" dirty="0" smtClean="0"/>
              <a:t>Does</a:t>
            </a:r>
            <a:r>
              <a:rPr lang="en-US" sz="2400" i="1" u="sng" dirty="0" smtClean="0"/>
              <a:t> NOT </a:t>
            </a:r>
            <a:r>
              <a:rPr lang="en-US" sz="2400" dirty="0" smtClean="0"/>
              <a:t>equal </a:t>
            </a:r>
            <a:r>
              <a:rPr lang="en-US" sz="2400" b="1" dirty="0" smtClean="0"/>
              <a:t>60,000</a:t>
            </a:r>
          </a:p>
          <a:p>
            <a:pPr algn="ctr"/>
            <a:r>
              <a:rPr lang="en-US" sz="2400" b="1" dirty="0" smtClean="0"/>
              <a:t>WHY?</a:t>
            </a:r>
          </a:p>
          <a:p>
            <a:pPr algn="ct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C:\Users\James and Chari\Pictures\Hive population.jpg"/>
          <p:cNvPicPr>
            <a:picLocks noChangeAspect="1" noChangeArrowheads="1"/>
          </p:cNvPicPr>
          <p:nvPr/>
        </p:nvPicPr>
        <p:blipFill>
          <a:blip r:embed="rId2" cstate="print"/>
          <a:srcRect/>
          <a:stretch>
            <a:fillRect/>
          </a:stretch>
        </p:blipFill>
        <p:spPr bwMode="auto">
          <a:xfrm>
            <a:off x="2209800" y="2286000"/>
            <a:ext cx="4800600" cy="3352800"/>
          </a:xfrm>
          <a:prstGeom prst="rect">
            <a:avLst/>
          </a:prstGeom>
          <a:noFill/>
        </p:spPr>
      </p:pic>
      <p:sp>
        <p:nvSpPr>
          <p:cNvPr id="4" name="TextBox 3"/>
          <p:cNvSpPr txBox="1"/>
          <p:nvPr/>
        </p:nvSpPr>
        <p:spPr>
          <a:xfrm>
            <a:off x="685800" y="762000"/>
            <a:ext cx="7848600" cy="1323439"/>
          </a:xfrm>
          <a:prstGeom prst="rect">
            <a:avLst/>
          </a:prstGeom>
          <a:noFill/>
        </p:spPr>
        <p:txBody>
          <a:bodyPr wrap="square" rtlCol="0">
            <a:spAutoFit/>
          </a:bodyPr>
          <a:lstStyle/>
          <a:p>
            <a:pPr algn="ctr"/>
            <a:r>
              <a:rPr lang="en-US" sz="2000" dirty="0" smtClean="0">
                <a:solidFill>
                  <a:schemeClr val="tx2"/>
                </a:solidFill>
              </a:rPr>
              <a:t>Large colonies disproportionally produce more honey than smaller ones!</a:t>
            </a:r>
          </a:p>
          <a:p>
            <a:pPr algn="ctr"/>
            <a:r>
              <a:rPr lang="en-US" sz="2000" dirty="0" smtClean="0">
                <a:solidFill>
                  <a:schemeClr val="tx2"/>
                </a:solidFill>
              </a:rPr>
              <a:t>A colony of 60,000 bees will produce more honey than 2 colonies of 30,000 each combined.</a:t>
            </a:r>
            <a:endParaRPr lang="en-US" sz="2000" dirty="0">
              <a:solidFill>
                <a:schemeClr val="tx2"/>
              </a:solidFill>
            </a:endParaRPr>
          </a:p>
        </p:txBody>
      </p:sp>
      <p:sp>
        <p:nvSpPr>
          <p:cNvPr id="5" name="TextBox 4"/>
          <p:cNvSpPr txBox="1"/>
          <p:nvPr/>
        </p:nvSpPr>
        <p:spPr>
          <a:xfrm>
            <a:off x="3048000" y="5791200"/>
            <a:ext cx="3276600" cy="215444"/>
          </a:xfrm>
          <a:prstGeom prst="rect">
            <a:avLst/>
          </a:prstGeom>
          <a:noFill/>
        </p:spPr>
        <p:txBody>
          <a:bodyPr wrap="square" rtlCol="0">
            <a:spAutoFit/>
          </a:bodyPr>
          <a:lstStyle/>
          <a:p>
            <a:pPr algn="ctr"/>
            <a:r>
              <a:rPr lang="en-US" sz="800" dirty="0" smtClean="0">
                <a:solidFill>
                  <a:schemeClr val="tx2"/>
                </a:solidFill>
              </a:rPr>
              <a:t>Illustration by: Richard Farrar</a:t>
            </a:r>
            <a:endParaRPr lang="en-US" sz="800" dirty="0">
              <a:solidFill>
                <a:schemeClr val="tx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2057400"/>
            <a:ext cx="8153400" cy="2862322"/>
          </a:xfrm>
          <a:prstGeom prst="rect">
            <a:avLst/>
          </a:prstGeom>
          <a:noFill/>
        </p:spPr>
        <p:txBody>
          <a:bodyPr wrap="square" rtlCol="0">
            <a:spAutoFit/>
          </a:bodyPr>
          <a:lstStyle/>
          <a:p>
            <a:pPr>
              <a:buFont typeface="Wingdings" pitchFamily="2" charset="2"/>
              <a:buChar char="ü"/>
            </a:pPr>
            <a:r>
              <a:rPr lang="en-US" sz="2000" dirty="0" smtClean="0">
                <a:solidFill>
                  <a:schemeClr val="tx2"/>
                </a:solidFill>
              </a:rPr>
              <a:t>   Keeping your population healthy is key </a:t>
            </a:r>
            <a:r>
              <a:rPr lang="en-US" sz="2000" b="1" u="sng" dirty="0" smtClean="0">
                <a:solidFill>
                  <a:schemeClr val="tx2"/>
                </a:solidFill>
              </a:rPr>
              <a:t>ALL YEAR ROUND</a:t>
            </a:r>
            <a:r>
              <a:rPr lang="en-US" sz="2000" dirty="0" smtClean="0">
                <a:solidFill>
                  <a:schemeClr val="tx2"/>
                </a:solidFill>
              </a:rPr>
              <a:t>!</a:t>
            </a:r>
          </a:p>
          <a:p>
            <a:pPr>
              <a:buFont typeface="Wingdings" pitchFamily="2" charset="2"/>
              <a:buChar char="ü"/>
            </a:pPr>
            <a:endParaRPr lang="en-US" sz="2000" dirty="0" smtClean="0">
              <a:solidFill>
                <a:schemeClr val="tx2"/>
              </a:solidFill>
            </a:endParaRPr>
          </a:p>
          <a:p>
            <a:pPr>
              <a:buFont typeface="Wingdings" pitchFamily="2" charset="2"/>
              <a:buChar char="ü"/>
            </a:pPr>
            <a:r>
              <a:rPr lang="en-US" sz="2000" dirty="0" smtClean="0">
                <a:solidFill>
                  <a:schemeClr val="tx2"/>
                </a:solidFill>
              </a:rPr>
              <a:t>   Treat for pest</a:t>
            </a:r>
          </a:p>
          <a:p>
            <a:pPr>
              <a:buFont typeface="Wingdings" pitchFamily="2" charset="2"/>
              <a:buChar char="ü"/>
            </a:pPr>
            <a:endParaRPr lang="en-US" sz="2000" dirty="0" smtClean="0">
              <a:solidFill>
                <a:schemeClr val="tx2"/>
              </a:solidFill>
            </a:endParaRPr>
          </a:p>
          <a:p>
            <a:pPr>
              <a:buFont typeface="Wingdings" pitchFamily="2" charset="2"/>
              <a:buChar char="ü"/>
            </a:pPr>
            <a:r>
              <a:rPr lang="en-US" sz="2000" dirty="0" smtClean="0">
                <a:solidFill>
                  <a:schemeClr val="tx2"/>
                </a:solidFill>
              </a:rPr>
              <a:t>   Feed when needed</a:t>
            </a:r>
          </a:p>
          <a:p>
            <a:pPr>
              <a:buFont typeface="Wingdings" pitchFamily="2" charset="2"/>
              <a:buChar char="ü"/>
            </a:pPr>
            <a:endParaRPr lang="en-US" sz="2000" dirty="0" smtClean="0">
              <a:solidFill>
                <a:schemeClr val="tx2"/>
              </a:solidFill>
            </a:endParaRPr>
          </a:p>
          <a:p>
            <a:pPr>
              <a:buFont typeface="Wingdings" pitchFamily="2" charset="2"/>
              <a:buChar char="ü"/>
            </a:pPr>
            <a:r>
              <a:rPr lang="en-US" sz="2000" dirty="0" smtClean="0">
                <a:solidFill>
                  <a:schemeClr val="tx2"/>
                </a:solidFill>
              </a:rPr>
              <a:t>   Keep a young Queen</a:t>
            </a:r>
          </a:p>
          <a:p>
            <a:pPr>
              <a:buFont typeface="Wingdings" pitchFamily="2" charset="2"/>
              <a:buChar char="ü"/>
            </a:pPr>
            <a:endParaRPr lang="en-US" sz="2000" dirty="0" smtClean="0">
              <a:solidFill>
                <a:schemeClr val="tx2"/>
              </a:solidFill>
            </a:endParaRPr>
          </a:p>
          <a:p>
            <a:endParaRPr lang="en-US" sz="2000" dirty="0">
              <a:solidFill>
                <a:schemeClr val="tx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447800"/>
            <a:ext cx="7772400" cy="3477875"/>
          </a:xfrm>
          <a:prstGeom prst="rect">
            <a:avLst/>
          </a:prstGeom>
          <a:noFill/>
        </p:spPr>
        <p:txBody>
          <a:bodyPr wrap="square" rtlCol="0">
            <a:spAutoFit/>
          </a:bodyPr>
          <a:lstStyle/>
          <a:p>
            <a:pPr algn="ctr"/>
            <a:r>
              <a:rPr lang="en-US" sz="2400" b="1" dirty="0" smtClean="0">
                <a:solidFill>
                  <a:schemeClr val="tx2"/>
                </a:solidFill>
              </a:rPr>
              <a:t>Why a young Queen?</a:t>
            </a:r>
          </a:p>
          <a:p>
            <a:pPr algn="ctr"/>
            <a:endParaRPr lang="en-US" sz="2400" b="1" dirty="0" smtClean="0">
              <a:solidFill>
                <a:schemeClr val="tx2"/>
              </a:solidFill>
            </a:endParaRPr>
          </a:p>
          <a:p>
            <a:pPr algn="ctr"/>
            <a:endParaRPr lang="en-US" sz="2400" b="1" dirty="0" smtClean="0">
              <a:solidFill>
                <a:schemeClr val="tx2"/>
              </a:solidFill>
            </a:endParaRPr>
          </a:p>
          <a:p>
            <a:pPr>
              <a:buFont typeface="Wingdings" pitchFamily="2" charset="2"/>
              <a:buChar char="ü"/>
            </a:pPr>
            <a:r>
              <a:rPr lang="en-US" sz="2400" b="1" dirty="0" smtClean="0">
                <a:solidFill>
                  <a:schemeClr val="tx2"/>
                </a:solidFill>
              </a:rPr>
              <a:t>   </a:t>
            </a:r>
            <a:r>
              <a:rPr lang="en-US" sz="2000" dirty="0" smtClean="0">
                <a:solidFill>
                  <a:schemeClr val="tx2"/>
                </a:solidFill>
              </a:rPr>
              <a:t>Less likely to swarm</a:t>
            </a:r>
          </a:p>
          <a:p>
            <a:pPr>
              <a:buFont typeface="Wingdings" pitchFamily="2" charset="2"/>
              <a:buChar char="ü"/>
            </a:pPr>
            <a:endParaRPr lang="en-US" sz="2000" b="1" dirty="0" smtClean="0">
              <a:solidFill>
                <a:schemeClr val="tx2"/>
              </a:solidFill>
            </a:endParaRPr>
          </a:p>
          <a:p>
            <a:pPr>
              <a:buFont typeface="Wingdings" pitchFamily="2" charset="2"/>
              <a:buChar char="ü"/>
            </a:pPr>
            <a:r>
              <a:rPr lang="en-US" sz="2000" b="1" dirty="0" smtClean="0">
                <a:solidFill>
                  <a:schemeClr val="tx2"/>
                </a:solidFill>
              </a:rPr>
              <a:t>    </a:t>
            </a:r>
            <a:r>
              <a:rPr lang="en-US" sz="2000" dirty="0" smtClean="0">
                <a:solidFill>
                  <a:schemeClr val="tx2"/>
                </a:solidFill>
              </a:rPr>
              <a:t>First year queen is genetically programmed to focus her efforts    	on building a colony and storing honey for winter!</a:t>
            </a:r>
          </a:p>
          <a:p>
            <a:pPr>
              <a:buFont typeface="Wingdings" pitchFamily="2" charset="2"/>
              <a:buChar char="ü"/>
            </a:pPr>
            <a:endParaRPr lang="en-US" sz="2000" dirty="0" smtClean="0">
              <a:solidFill>
                <a:schemeClr val="tx2"/>
              </a:solidFill>
            </a:endParaRPr>
          </a:p>
          <a:p>
            <a:pPr>
              <a:buFont typeface="Wingdings" pitchFamily="2" charset="2"/>
              <a:buChar char="ü"/>
            </a:pPr>
            <a:r>
              <a:rPr lang="en-US" sz="2000" dirty="0" smtClean="0">
                <a:solidFill>
                  <a:schemeClr val="tx2"/>
                </a:solidFill>
              </a:rPr>
              <a:t>   Produce more brood than older queens</a:t>
            </a:r>
          </a:p>
          <a:p>
            <a:pPr>
              <a:buFont typeface="Wingdings" pitchFamily="2" charset="2"/>
              <a:buChar char="ü"/>
            </a:pPr>
            <a:endParaRPr lang="en-US" sz="2400" b="1" dirty="0">
              <a:solidFill>
                <a:schemeClr val="tx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2362200"/>
            <a:ext cx="7848600" cy="1692771"/>
          </a:xfrm>
          <a:prstGeom prst="rect">
            <a:avLst/>
          </a:prstGeom>
          <a:noFill/>
        </p:spPr>
        <p:txBody>
          <a:bodyPr wrap="square" rtlCol="0">
            <a:spAutoFit/>
          </a:bodyPr>
          <a:lstStyle/>
          <a:p>
            <a:pPr algn="ctr"/>
            <a:r>
              <a:rPr lang="en-US" sz="2000" dirty="0" smtClean="0">
                <a:solidFill>
                  <a:schemeClr val="tx2"/>
                </a:solidFill>
              </a:rPr>
              <a:t>And…</a:t>
            </a:r>
          </a:p>
          <a:p>
            <a:pPr>
              <a:buFont typeface="Wingdings" pitchFamily="2" charset="2"/>
              <a:buChar char="ü"/>
            </a:pPr>
            <a:endParaRPr lang="en-US" sz="2000" dirty="0" smtClean="0">
              <a:solidFill>
                <a:schemeClr val="tx2"/>
              </a:solidFill>
            </a:endParaRPr>
          </a:p>
          <a:p>
            <a:pPr algn="ctr"/>
            <a:r>
              <a:rPr lang="en-US" sz="2000" dirty="0" smtClean="0">
                <a:solidFill>
                  <a:schemeClr val="tx2"/>
                </a:solidFill>
              </a:rPr>
              <a:t> </a:t>
            </a:r>
            <a:r>
              <a:rPr lang="en-US" sz="2400" b="1" dirty="0" smtClean="0">
                <a:solidFill>
                  <a:schemeClr val="tx2"/>
                </a:solidFill>
              </a:rPr>
              <a:t>Larger queens </a:t>
            </a:r>
            <a:r>
              <a:rPr lang="en-US" sz="2000" dirty="0" smtClean="0">
                <a:solidFill>
                  <a:schemeClr val="tx2"/>
                </a:solidFill>
              </a:rPr>
              <a:t>produce more eggs, therefore the colony will contain more bees, in turn including more foragers to gather a larger honey crop!</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2558</TotalTime>
  <Words>988</Words>
  <Application>Microsoft Office PowerPoint</Application>
  <PresentationFormat>On-screen Show (4:3)</PresentationFormat>
  <Paragraphs>197</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Trek</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James and Chari</dc:creator>
  <cp:lastModifiedBy>Wayne</cp:lastModifiedBy>
  <cp:revision>16</cp:revision>
  <dcterms:created xsi:type="dcterms:W3CDTF">2015-05-05T21:56:49Z</dcterms:created>
  <dcterms:modified xsi:type="dcterms:W3CDTF">2017-06-25T00:06:16Z</dcterms:modified>
</cp:coreProperties>
</file>