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83" r:id="rId6"/>
    <p:sldId id="553" r:id="rId7"/>
    <p:sldId id="565" r:id="rId8"/>
    <p:sldId id="567" r:id="rId9"/>
    <p:sldId id="568" r:id="rId10"/>
    <p:sldId id="571" r:id="rId11"/>
    <p:sldId id="569" r:id="rId12"/>
    <p:sldId id="555" r:id="rId13"/>
    <p:sldId id="572" r:id="rId14"/>
    <p:sldId id="573" r:id="rId15"/>
    <p:sldId id="564" r:id="rId16"/>
    <p:sldId id="552" r:id="rId17"/>
  </p:sldIdLst>
  <p:sldSz cx="9144000" cy="6858000" type="screen4x3"/>
  <p:notesSz cx="71024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FFFF00"/>
    <a:srgbClr val="0000FF"/>
    <a:srgbClr val="996633"/>
    <a:srgbClr val="00CC99"/>
    <a:srgbClr val="E6E6E6"/>
    <a:srgbClr val="6699FF"/>
    <a:srgbClr val="008000"/>
    <a:srgbClr val="003399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F5E752-61C9-4D4A-86E7-69B48DE2B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443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01675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8352C7-79B4-4A15-9656-451A64C92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029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000"/>
            </a:lvl1pPr>
            <a:lvl2pPr>
              <a:lnSpc>
                <a:spcPct val="100000"/>
              </a:lnSpc>
              <a:spcAft>
                <a:spcPts val="300"/>
              </a:spcAft>
              <a:defRPr sz="1800"/>
            </a:lvl2pPr>
            <a:lvl3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 sz="1400"/>
            </a:lvl4pPr>
            <a:lvl5pPr>
              <a:lnSpc>
                <a:spcPct val="100000"/>
              </a:lnSpc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611779"/>
            <a:ext cx="25413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Presentation For Aug 2017 Meeting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65418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5418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044" y="274638"/>
            <a:ext cx="707175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881941"/>
            <a:ext cx="41140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521703"/>
            <a:ext cx="41140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194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170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13700"/>
            <a:ext cx="5486400" cy="2886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1294" y="312716"/>
            <a:ext cx="6866906" cy="120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0402"/>
            <a:ext cx="7772400" cy="415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Freeform 8"/>
          <p:cNvSpPr>
            <a:spLocks noChangeAspect="1" noChangeArrowheads="1"/>
          </p:cNvSpPr>
          <p:nvPr/>
        </p:nvSpPr>
        <p:spPr bwMode="auto">
          <a:xfrm>
            <a:off x="-4763" y="1734240"/>
            <a:ext cx="914876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3" y="2"/>
              </a:cxn>
            </a:cxnLst>
            <a:rect l="0" t="0" r="r" b="b"/>
            <a:pathLst>
              <a:path w="5763" h="2">
                <a:moveTo>
                  <a:pt x="0" y="0"/>
                </a:moveTo>
                <a:lnTo>
                  <a:pt x="5763" y="2"/>
                </a:lnTo>
              </a:path>
            </a:pathLst>
          </a:custGeom>
          <a:solidFill>
            <a:srgbClr val="FFFFFF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715000" y="6580188"/>
            <a:ext cx="3246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defRPr/>
            </a:pPr>
            <a:fld id="{9022C700-C0F5-403D-B246-75116645C815}" type="slidenum">
              <a:rPr lang="en-US" sz="1200"/>
              <a:pPr algn="r">
                <a:defRPr/>
              </a:pPr>
              <a:t>‹#›</a:t>
            </a:fld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17" y="185721"/>
            <a:ext cx="1453677" cy="14573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2pPr>
      <a:lvl3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3pPr>
      <a:lvl4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4pPr>
      <a:lvl5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5pPr>
      <a:lvl6pPr marL="4572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6pPr>
      <a:lvl7pPr marL="9144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7pPr>
      <a:lvl8pPr marL="13716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8pPr>
      <a:lvl9pPr marL="18288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9pPr>
    </p:titleStyle>
    <p:bodyStyle>
      <a:lvl1pPr marL="169863" indent="-169863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778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-"/>
        <a:defRPr sz="2200" b="1">
          <a:solidFill>
            <a:srgbClr val="0000FF"/>
          </a:solidFill>
          <a:latin typeface="+mn-lt"/>
        </a:defRPr>
      </a:lvl2pPr>
      <a:lvl3pPr marL="919163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–"/>
        <a:defRPr sz="2200" b="1">
          <a:solidFill>
            <a:srgbClr val="0000FF"/>
          </a:solidFill>
          <a:latin typeface="+mn-lt"/>
        </a:defRPr>
      </a:lvl3pPr>
      <a:lvl4pPr marL="1381125" indent="-347663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—"/>
        <a:defRPr sz="2200" b="1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5pPr>
      <a:lvl6pPr marL="25146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oneybeehealthcoali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32328" y="704443"/>
            <a:ext cx="7835317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Varroa Mites – August Is “The” Month</a:t>
            </a:r>
          </a:p>
          <a:p>
            <a:pPr algn="ctr">
              <a:spcAft>
                <a:spcPts val="600"/>
              </a:spcAft>
            </a:pPr>
            <a:r>
              <a:rPr lang="en-US" b="1" dirty="0"/>
              <a:t>– August 2017 –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61248" y="5658210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Micky Cross</a:t>
            </a:r>
          </a:p>
          <a:p>
            <a:pPr algn="ctr"/>
            <a:r>
              <a:rPr lang="en-US" sz="2000" b="1" dirty="0"/>
              <a:t>Co-First Vice President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48" y="1910365"/>
            <a:ext cx="3377479" cy="33860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19570-0989-475D-BE0A-DC211A9E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443" y="569462"/>
            <a:ext cx="6162277" cy="1038378"/>
          </a:xfrm>
        </p:spPr>
        <p:txBody>
          <a:bodyPr/>
          <a:lstStyle/>
          <a:p>
            <a:r>
              <a:rPr lang="en-US" sz="2800" dirty="0"/>
              <a:t>Organic Treatments</a:t>
            </a:r>
            <a:br>
              <a:rPr lang="en-US" sz="2800" dirty="0"/>
            </a:br>
            <a:r>
              <a:rPr lang="en-US" sz="2000" dirty="0"/>
              <a:t>- Heat &amp; Presence of Brood Key Considerations -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xmlns="" id="{F3F22668-043F-4A28-B18C-38E912D3E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8119144"/>
              </p:ext>
            </p:extLst>
          </p:nvPr>
        </p:nvGraphicFramePr>
        <p:xfrm>
          <a:off x="59414" y="1845119"/>
          <a:ext cx="9009085" cy="4743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17">
                  <a:extLst>
                    <a:ext uri="{9D8B030D-6E8A-4147-A177-3AD203B41FA5}">
                      <a16:colId xmlns:a16="http://schemas.microsoft.com/office/drawing/2014/main" xmlns="" val="1300536021"/>
                    </a:ext>
                  </a:extLst>
                </a:gridCol>
                <a:gridCol w="1044369">
                  <a:extLst>
                    <a:ext uri="{9D8B030D-6E8A-4147-A177-3AD203B41FA5}">
                      <a16:colId xmlns:a16="http://schemas.microsoft.com/office/drawing/2014/main" xmlns="" val="2388155127"/>
                    </a:ext>
                  </a:extLst>
                </a:gridCol>
                <a:gridCol w="1381526">
                  <a:extLst>
                    <a:ext uri="{9D8B030D-6E8A-4147-A177-3AD203B41FA5}">
                      <a16:colId xmlns:a16="http://schemas.microsoft.com/office/drawing/2014/main" xmlns="" val="3355165194"/>
                    </a:ext>
                  </a:extLst>
                </a:gridCol>
                <a:gridCol w="1167719">
                  <a:extLst>
                    <a:ext uri="{9D8B030D-6E8A-4147-A177-3AD203B41FA5}">
                      <a16:colId xmlns:a16="http://schemas.microsoft.com/office/drawing/2014/main" xmlns="" val="711475735"/>
                    </a:ext>
                  </a:extLst>
                </a:gridCol>
                <a:gridCol w="995028">
                  <a:extLst>
                    <a:ext uri="{9D8B030D-6E8A-4147-A177-3AD203B41FA5}">
                      <a16:colId xmlns:a16="http://schemas.microsoft.com/office/drawing/2014/main" xmlns="" val="737343814"/>
                    </a:ext>
                  </a:extLst>
                </a:gridCol>
                <a:gridCol w="2837063">
                  <a:extLst>
                    <a:ext uri="{9D8B030D-6E8A-4147-A177-3AD203B41FA5}">
                      <a16:colId xmlns:a16="http://schemas.microsoft.com/office/drawing/2014/main" xmlns="" val="863147235"/>
                    </a:ext>
                  </a:extLst>
                </a:gridCol>
                <a:gridCol w="671263">
                  <a:extLst>
                    <a:ext uri="{9D8B030D-6E8A-4147-A177-3AD203B41FA5}">
                      <a16:colId xmlns:a16="http://schemas.microsoft.com/office/drawing/2014/main" xmlns="" val="3827751778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Active Ingredient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Sold 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Effectiveness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Treatment 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Temperature Considerations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Brood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8383759"/>
                  </a:ext>
                </a:extLst>
              </a:tr>
              <a:tr h="732264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Essential Oils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Thymol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Apiguard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74% - 95%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Two, 14 Day Intervals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Good Temperature Range</a:t>
                      </a:r>
                    </a:p>
                    <a:p>
                      <a:pPr algn="ctr"/>
                      <a:r>
                        <a:rPr lang="en-US" sz="1400" dirty="0"/>
                        <a:t>(59</a:t>
                      </a:r>
                      <a:r>
                        <a:rPr lang="en-US" sz="1400" baseline="30000" dirty="0"/>
                        <a:t>0</a:t>
                      </a:r>
                      <a:r>
                        <a:rPr lang="en-US" sz="1400" baseline="0" dirty="0"/>
                        <a:t> to 105</a:t>
                      </a:r>
                      <a:r>
                        <a:rPr lang="en-US" sz="1400" baseline="30000" dirty="0"/>
                        <a:t>0</a:t>
                      </a:r>
                      <a:r>
                        <a:rPr lang="en-US" sz="1400" baseline="0" dirty="0"/>
                        <a:t>) – Warmer Better</a:t>
                      </a:r>
                      <a:endParaRPr lang="en-US" sz="14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811605"/>
                  </a:ext>
                </a:extLst>
              </a:tr>
              <a:tr h="945841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Thymol, Camphor, Menthol, Eucalyptol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ApiLife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70% - 90%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Three, 10 Day Intervals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Poor Temperature Range</a:t>
                      </a:r>
                    </a:p>
                    <a:p>
                      <a:pPr algn="ctr"/>
                      <a:r>
                        <a:rPr lang="en-US" sz="1400" dirty="0"/>
                        <a:t>(65</a:t>
                      </a:r>
                      <a:r>
                        <a:rPr lang="en-US" sz="1400" baseline="30000" dirty="0"/>
                        <a:t>0</a:t>
                      </a:r>
                      <a:r>
                        <a:rPr lang="en-US" sz="1400" baseline="0" dirty="0"/>
                        <a:t> to 85</a:t>
                      </a:r>
                      <a:r>
                        <a:rPr lang="en-US" sz="1400" baseline="30000" dirty="0"/>
                        <a:t>0</a:t>
                      </a:r>
                      <a:r>
                        <a:rPr lang="en-US" sz="1400" baseline="0" dirty="0"/>
                        <a:t>) – Warmer Worse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2977554"/>
                  </a:ext>
                </a:extLst>
              </a:tr>
              <a:tr h="73226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Organic Acids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Oxalic Acid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Oxalic Acid Dihydrate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(Wood Bleach)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82% - 99%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 One Hour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  <a:p>
                      <a:pPr algn="ctr"/>
                      <a:r>
                        <a:rPr lang="en-US" sz="1400" dirty="0"/>
                        <a:t>(Note: Several Approved Application methods – Be Safe!)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752115"/>
                  </a:ext>
                </a:extLst>
              </a:tr>
              <a:tr h="73226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Formic Acid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Mite-Away Quick Strips (MAQS)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61% - 98%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Temperatures Above </a:t>
                      </a:r>
                      <a:r>
                        <a:rPr lang="en-US" sz="1400" baseline="0" dirty="0"/>
                        <a:t>92</a:t>
                      </a:r>
                      <a:r>
                        <a:rPr lang="en-US" sz="1400" baseline="30000" dirty="0"/>
                        <a:t>0</a:t>
                      </a:r>
                      <a:r>
                        <a:rPr lang="en-US" sz="1400" baseline="0" dirty="0"/>
                        <a:t> Can Cause Brood &amp; Queen Death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507412"/>
                  </a:ext>
                </a:extLst>
              </a:tr>
              <a:tr h="51868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Hops Beta Acids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HopGuard</a:t>
                      </a:r>
                      <a:r>
                        <a:rPr lang="en-US" sz="1400" dirty="0"/>
                        <a:t>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75% - 95%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Four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130882"/>
                  </a:ext>
                </a:extLst>
              </a:tr>
              <a:tr h="5186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Powdered Sugar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Various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Minutes </a:t>
                      </a:r>
                      <a:r>
                        <a:rPr lang="en-US" sz="1050" dirty="0"/>
                        <a:t>(but repeated often)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High Humidity Can Effect Sugar Dispersion in Hive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02031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5D80886-4455-402B-AAEB-9EF2AF3BDB11}"/>
              </a:ext>
            </a:extLst>
          </p:cNvPr>
          <p:cNvGrpSpPr/>
          <p:nvPr/>
        </p:nvGrpSpPr>
        <p:grpSpPr>
          <a:xfrm>
            <a:off x="8036650" y="477704"/>
            <a:ext cx="629178" cy="805342"/>
            <a:chOff x="2692865" y="1779717"/>
            <a:chExt cx="5176005" cy="4643306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35D90C99-84C7-47CB-82C4-C199C6A3F42D}"/>
                </a:ext>
              </a:extLst>
            </p:cNvPr>
            <p:cNvSpPr/>
            <p:nvPr/>
          </p:nvSpPr>
          <p:spPr bwMode="auto">
            <a:xfrm>
              <a:off x="2692865" y="1779717"/>
              <a:ext cx="5167619" cy="4639112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339883B-A2EC-42EC-BE08-99E4F2EE78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67799" y="3129238"/>
              <a:ext cx="14345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C9FC3D4-C2FE-45B5-9139-10C4E7A97E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77049" y="3952684"/>
              <a:ext cx="239925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DC8939AA-E613-4C0D-8A93-B31B7BCF51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207" y="4776130"/>
              <a:ext cx="33078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6798FDD-1139-4AA6-8741-79FAB07E94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79427" y="5599576"/>
              <a:ext cx="42112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FE82073-0832-4EF0-8AE4-24F2302FA9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1251" y="6423023"/>
              <a:ext cx="51676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594B258-0D96-4F35-95E5-34F4337A3396}"/>
              </a:ext>
            </a:extLst>
          </p:cNvPr>
          <p:cNvCxnSpPr>
            <a:cxnSpLocks/>
          </p:cNvCxnSpPr>
          <p:nvPr/>
        </p:nvCxnSpPr>
        <p:spPr bwMode="auto">
          <a:xfrm>
            <a:off x="7625593" y="931699"/>
            <a:ext cx="4702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1A4BE538-E6F3-4772-8FCD-2B8243C7E2F7}"/>
              </a:ext>
            </a:extLst>
          </p:cNvPr>
          <p:cNvCxnSpPr>
            <a:cxnSpLocks/>
          </p:cNvCxnSpPr>
          <p:nvPr/>
        </p:nvCxnSpPr>
        <p:spPr bwMode="auto">
          <a:xfrm flipV="1">
            <a:off x="7625593" y="789963"/>
            <a:ext cx="525970" cy="141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7A46B68-BBD8-450E-957B-E65F8D06739D}"/>
              </a:ext>
            </a:extLst>
          </p:cNvPr>
          <p:cNvCxnSpPr>
            <a:cxnSpLocks/>
          </p:cNvCxnSpPr>
          <p:nvPr/>
        </p:nvCxnSpPr>
        <p:spPr bwMode="auto">
          <a:xfrm>
            <a:off x="7625593" y="931699"/>
            <a:ext cx="470202" cy="1569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05382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73BA5078-5A5E-4F52-80C2-C6B18AEE2A24}"/>
              </a:ext>
            </a:extLst>
          </p:cNvPr>
          <p:cNvSpPr/>
          <p:nvPr/>
        </p:nvSpPr>
        <p:spPr bwMode="auto">
          <a:xfrm>
            <a:off x="7398522" y="3410306"/>
            <a:ext cx="1349794" cy="9241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891" y="404065"/>
            <a:ext cx="6866906" cy="1203366"/>
          </a:xfrm>
        </p:spPr>
        <p:txBody>
          <a:bodyPr/>
          <a:lstStyle/>
          <a:p>
            <a:r>
              <a:rPr lang="en-US" sz="2800" dirty="0"/>
              <a:t>Options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EEF9F6-E303-4C47-AE97-3DDD128D4852}"/>
              </a:ext>
            </a:extLst>
          </p:cNvPr>
          <p:cNvSpPr txBox="1"/>
          <p:nvPr/>
        </p:nvSpPr>
        <p:spPr>
          <a:xfrm>
            <a:off x="50334" y="4026716"/>
            <a:ext cx="102345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Sample?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7EF6F39-A549-43EA-92A3-83D9AEAE5CA0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 bwMode="auto">
          <a:xfrm flipV="1">
            <a:off x="1073791" y="3592593"/>
            <a:ext cx="591295" cy="588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F89C8C-0027-497E-84AE-BB828CAA67C6}"/>
              </a:ext>
            </a:extLst>
          </p:cNvPr>
          <p:cNvSpPr txBox="1"/>
          <p:nvPr/>
        </p:nvSpPr>
        <p:spPr>
          <a:xfrm>
            <a:off x="1669151" y="4697174"/>
            <a:ext cx="8851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Treat?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6C7EE0-7645-4D80-831C-8D85F069714A}"/>
              </a:ext>
            </a:extLst>
          </p:cNvPr>
          <p:cNvSpPr txBox="1"/>
          <p:nvPr/>
        </p:nvSpPr>
        <p:spPr>
          <a:xfrm>
            <a:off x="3716321" y="4003780"/>
            <a:ext cx="77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07A7FC-B5FF-4F05-9266-AFB46D439FB8}"/>
              </a:ext>
            </a:extLst>
          </p:cNvPr>
          <p:cNvSpPr txBox="1"/>
          <p:nvPr/>
        </p:nvSpPr>
        <p:spPr>
          <a:xfrm>
            <a:off x="885038" y="4527034"/>
            <a:ext cx="77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D449D4A7-6C36-45C8-9F97-2728DA5AEAF4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 bwMode="auto">
          <a:xfrm>
            <a:off x="1073791" y="4180605"/>
            <a:ext cx="595360" cy="6704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DBC2265-FBDF-4F9E-8622-8DD5C249B845}"/>
              </a:ext>
            </a:extLst>
          </p:cNvPr>
          <p:cNvSpPr txBox="1"/>
          <p:nvPr/>
        </p:nvSpPr>
        <p:spPr>
          <a:xfrm>
            <a:off x="1665086" y="3438704"/>
            <a:ext cx="8892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How?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CE208D-4777-4914-B3B6-100ADB2D945B}"/>
              </a:ext>
            </a:extLst>
          </p:cNvPr>
          <p:cNvSpPr txBox="1"/>
          <p:nvPr/>
        </p:nvSpPr>
        <p:spPr>
          <a:xfrm>
            <a:off x="3161251" y="2260530"/>
            <a:ext cx="219232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Drop Board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40046F1-EB9C-4F4F-8DD0-B30146C3189E}"/>
              </a:ext>
            </a:extLst>
          </p:cNvPr>
          <p:cNvSpPr txBox="1"/>
          <p:nvPr/>
        </p:nvSpPr>
        <p:spPr>
          <a:xfrm>
            <a:off x="3161250" y="2722196"/>
            <a:ext cx="21923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Sugar Shack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BC88BAD-9BED-4426-B4AA-435BEEEF167F}"/>
              </a:ext>
            </a:extLst>
          </p:cNvPr>
          <p:cNvSpPr txBox="1"/>
          <p:nvPr/>
        </p:nvSpPr>
        <p:spPr>
          <a:xfrm>
            <a:off x="3150196" y="3157394"/>
            <a:ext cx="219232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Alcohol Swirl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29412E1-8279-48B2-8979-723BFEA2A7D6}"/>
              </a:ext>
            </a:extLst>
          </p:cNvPr>
          <p:cNvCxnSpPr>
            <a:cxnSpLocks/>
            <a:stCxn id="18" idx="3"/>
            <a:endCxn id="23" idx="1"/>
          </p:cNvCxnSpPr>
          <p:nvPr/>
        </p:nvCxnSpPr>
        <p:spPr bwMode="auto">
          <a:xfrm flipV="1">
            <a:off x="2554319" y="2414419"/>
            <a:ext cx="606932" cy="1178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BF6A52D-BCB0-47B5-B90B-9DE15129C70E}"/>
              </a:ext>
            </a:extLst>
          </p:cNvPr>
          <p:cNvCxnSpPr>
            <a:cxnSpLocks/>
            <a:stCxn id="18" idx="3"/>
            <a:endCxn id="24" idx="1"/>
          </p:cNvCxnSpPr>
          <p:nvPr/>
        </p:nvCxnSpPr>
        <p:spPr bwMode="auto">
          <a:xfrm flipV="1">
            <a:off x="2554319" y="2876085"/>
            <a:ext cx="606931" cy="7165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4CDBC1E9-C843-4837-B87B-660B78D96561}"/>
              </a:ext>
            </a:extLst>
          </p:cNvPr>
          <p:cNvCxnSpPr>
            <a:cxnSpLocks/>
            <a:stCxn id="18" idx="3"/>
            <a:endCxn id="25" idx="1"/>
          </p:cNvCxnSpPr>
          <p:nvPr/>
        </p:nvCxnSpPr>
        <p:spPr bwMode="auto">
          <a:xfrm flipV="1">
            <a:off x="2554319" y="3311283"/>
            <a:ext cx="595877" cy="281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FAD3829-B643-4CC1-A475-5173C856D8C2}"/>
              </a:ext>
            </a:extLst>
          </p:cNvPr>
          <p:cNvSpPr txBox="1"/>
          <p:nvPr/>
        </p:nvSpPr>
        <p:spPr>
          <a:xfrm>
            <a:off x="5731079" y="2717383"/>
            <a:ext cx="15100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Treat?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7AFFD23-4197-4FCB-8B7C-234EF920EEEA}"/>
              </a:ext>
            </a:extLst>
          </p:cNvPr>
          <p:cNvCxnSpPr>
            <a:stCxn id="23" idx="3"/>
            <a:endCxn id="32" idx="1"/>
          </p:cNvCxnSpPr>
          <p:nvPr/>
        </p:nvCxnSpPr>
        <p:spPr bwMode="auto">
          <a:xfrm>
            <a:off x="5353573" y="2414419"/>
            <a:ext cx="377506" cy="456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F338EEBD-8826-432F-8E56-F70BB234308D}"/>
              </a:ext>
            </a:extLst>
          </p:cNvPr>
          <p:cNvCxnSpPr>
            <a:stCxn id="24" idx="3"/>
            <a:endCxn id="32" idx="1"/>
          </p:cNvCxnSpPr>
          <p:nvPr/>
        </p:nvCxnSpPr>
        <p:spPr bwMode="auto">
          <a:xfrm flipV="1">
            <a:off x="5353573" y="2871272"/>
            <a:ext cx="377506" cy="48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F38CB21C-5360-4EAC-9DA2-A94A04AA522E}"/>
              </a:ext>
            </a:extLst>
          </p:cNvPr>
          <p:cNvCxnSpPr>
            <a:stCxn id="25" idx="3"/>
            <a:endCxn id="32" idx="1"/>
          </p:cNvCxnSpPr>
          <p:nvPr/>
        </p:nvCxnSpPr>
        <p:spPr bwMode="auto">
          <a:xfrm flipV="1">
            <a:off x="5342518" y="2871272"/>
            <a:ext cx="388561" cy="4400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3B0EE385-18BE-448A-BA28-BFF0674376AE}"/>
              </a:ext>
            </a:extLst>
          </p:cNvPr>
          <p:cNvCxnSpPr>
            <a:cxnSpLocks/>
            <a:stCxn id="11" idx="2"/>
            <a:endCxn id="43" idx="0"/>
          </p:cNvCxnSpPr>
          <p:nvPr/>
        </p:nvCxnSpPr>
        <p:spPr bwMode="auto">
          <a:xfrm flipH="1">
            <a:off x="2101505" y="5004951"/>
            <a:ext cx="10230" cy="664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CED36DF-056D-4285-93EA-4CF1AAC2B1D5}"/>
              </a:ext>
            </a:extLst>
          </p:cNvPr>
          <p:cNvSpPr txBox="1"/>
          <p:nvPr/>
        </p:nvSpPr>
        <p:spPr>
          <a:xfrm>
            <a:off x="1449136" y="5177247"/>
            <a:ext cx="77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D4BCEC8-1DC2-4E47-8D4F-3B0A9C3045B6}"/>
              </a:ext>
            </a:extLst>
          </p:cNvPr>
          <p:cNvSpPr txBox="1"/>
          <p:nvPr/>
        </p:nvSpPr>
        <p:spPr>
          <a:xfrm>
            <a:off x="1141599" y="5669103"/>
            <a:ext cx="19198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Treatment Free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86FC179-3B44-4540-899D-7268154D42D8}"/>
              </a:ext>
            </a:extLst>
          </p:cNvPr>
          <p:cNvSpPr txBox="1"/>
          <p:nvPr/>
        </p:nvSpPr>
        <p:spPr>
          <a:xfrm>
            <a:off x="864066" y="3540298"/>
            <a:ext cx="77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A4F3175-F163-4922-988E-49CA948DDFB4}"/>
              </a:ext>
            </a:extLst>
          </p:cNvPr>
          <p:cNvSpPr txBox="1"/>
          <p:nvPr/>
        </p:nvSpPr>
        <p:spPr>
          <a:xfrm>
            <a:off x="5731079" y="3723367"/>
            <a:ext cx="15100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How?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7C21451A-F13F-46F8-9BF1-AE18E873C977}"/>
              </a:ext>
            </a:extLst>
          </p:cNvPr>
          <p:cNvCxnSpPr>
            <a:cxnSpLocks/>
            <a:stCxn id="32" idx="3"/>
            <a:endCxn id="71" idx="2"/>
          </p:cNvCxnSpPr>
          <p:nvPr/>
        </p:nvCxnSpPr>
        <p:spPr bwMode="auto">
          <a:xfrm flipV="1">
            <a:off x="7241097" y="2279536"/>
            <a:ext cx="682302" cy="591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91B8EBB-9774-4863-BFB9-21BFB02EA117}"/>
              </a:ext>
            </a:extLst>
          </p:cNvPr>
          <p:cNvSpPr txBox="1"/>
          <p:nvPr/>
        </p:nvSpPr>
        <p:spPr>
          <a:xfrm>
            <a:off x="7098482" y="1971759"/>
            <a:ext cx="164983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1400" dirty="0"/>
              <a:t>Congrats!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EA1A0BB-E842-441B-9621-11ACA718F095}"/>
              </a:ext>
            </a:extLst>
          </p:cNvPr>
          <p:cNvSpPr txBox="1"/>
          <p:nvPr/>
        </p:nvSpPr>
        <p:spPr>
          <a:xfrm>
            <a:off x="7387906" y="2488956"/>
            <a:ext cx="77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D73AFA9B-BFF8-4DF1-BF80-A5183E3D1768}"/>
              </a:ext>
            </a:extLst>
          </p:cNvPr>
          <p:cNvCxnSpPr>
            <a:cxnSpLocks/>
            <a:stCxn id="32" idx="2"/>
            <a:endCxn id="68" idx="0"/>
          </p:cNvCxnSpPr>
          <p:nvPr/>
        </p:nvCxnSpPr>
        <p:spPr bwMode="auto">
          <a:xfrm>
            <a:off x="6486088" y="3025160"/>
            <a:ext cx="0" cy="6982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57A2755-A27E-453E-9C1D-34ED98FFC7D4}"/>
              </a:ext>
            </a:extLst>
          </p:cNvPr>
          <p:cNvSpPr txBox="1"/>
          <p:nvPr/>
        </p:nvSpPr>
        <p:spPr>
          <a:xfrm>
            <a:off x="5901657" y="3209548"/>
            <a:ext cx="77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501056DD-AE8B-47F6-9DE6-5940808FCDB5}"/>
              </a:ext>
            </a:extLst>
          </p:cNvPr>
          <p:cNvCxnSpPr>
            <a:cxnSpLocks/>
            <a:stCxn id="11" idx="3"/>
            <a:endCxn id="68" idx="1"/>
          </p:cNvCxnSpPr>
          <p:nvPr/>
        </p:nvCxnSpPr>
        <p:spPr bwMode="auto">
          <a:xfrm flipV="1">
            <a:off x="2554319" y="3877256"/>
            <a:ext cx="3176760" cy="973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4EDF4093-4AE3-46FC-BD4C-AC07D7C7E2B1}"/>
              </a:ext>
            </a:extLst>
          </p:cNvPr>
          <p:cNvSpPr txBox="1"/>
          <p:nvPr/>
        </p:nvSpPr>
        <p:spPr>
          <a:xfrm>
            <a:off x="3006056" y="5183595"/>
            <a:ext cx="14093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Miticides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8BEC59BA-7687-41E2-A96D-2F81C9DCAC0A}"/>
              </a:ext>
            </a:extLst>
          </p:cNvPr>
          <p:cNvSpPr txBox="1"/>
          <p:nvPr/>
        </p:nvSpPr>
        <p:spPr>
          <a:xfrm>
            <a:off x="4492305" y="5183594"/>
            <a:ext cx="14093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Organic Acids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DD7A17CB-E892-40A9-BE37-D1F50B86769C}"/>
              </a:ext>
            </a:extLst>
          </p:cNvPr>
          <p:cNvSpPr txBox="1"/>
          <p:nvPr/>
        </p:nvSpPr>
        <p:spPr>
          <a:xfrm>
            <a:off x="5978554" y="5183593"/>
            <a:ext cx="14093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Essential Oils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F4533351-D471-4E04-A16D-38C757D3FEEE}"/>
              </a:ext>
            </a:extLst>
          </p:cNvPr>
          <p:cNvSpPr txBox="1"/>
          <p:nvPr/>
        </p:nvSpPr>
        <p:spPr>
          <a:xfrm>
            <a:off x="7455013" y="5183593"/>
            <a:ext cx="15702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Powdered Sugar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xmlns="" id="{C85935C2-87D4-40CA-9968-9D3A0DFD1C71}"/>
              </a:ext>
            </a:extLst>
          </p:cNvPr>
          <p:cNvCxnSpPr>
            <a:stCxn id="68" idx="2"/>
            <a:endCxn id="123" idx="0"/>
          </p:cNvCxnSpPr>
          <p:nvPr/>
        </p:nvCxnSpPr>
        <p:spPr bwMode="auto">
          <a:xfrm flipH="1">
            <a:off x="3710732" y="4031144"/>
            <a:ext cx="2775356" cy="11524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xmlns="" id="{CFD38951-EC8D-4942-8D5C-3A6FA4E1267C}"/>
              </a:ext>
            </a:extLst>
          </p:cNvPr>
          <p:cNvCxnSpPr>
            <a:stCxn id="68" idx="2"/>
            <a:endCxn id="127" idx="0"/>
          </p:cNvCxnSpPr>
          <p:nvPr/>
        </p:nvCxnSpPr>
        <p:spPr bwMode="auto">
          <a:xfrm flipH="1">
            <a:off x="5196981" y="4031144"/>
            <a:ext cx="1289107" cy="1152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xmlns="" id="{BF513D9E-ED7D-433E-90C8-300FD70AB816}"/>
              </a:ext>
            </a:extLst>
          </p:cNvPr>
          <p:cNvCxnSpPr>
            <a:stCxn id="68" idx="2"/>
            <a:endCxn id="128" idx="0"/>
          </p:cNvCxnSpPr>
          <p:nvPr/>
        </p:nvCxnSpPr>
        <p:spPr bwMode="auto">
          <a:xfrm>
            <a:off x="6486088" y="4031144"/>
            <a:ext cx="197142" cy="11524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xmlns="" id="{FE985E26-F9D5-4BA2-8EB5-0A69FFC0A391}"/>
              </a:ext>
            </a:extLst>
          </p:cNvPr>
          <p:cNvCxnSpPr>
            <a:stCxn id="68" idx="2"/>
            <a:endCxn id="129" idx="0"/>
          </p:cNvCxnSpPr>
          <p:nvPr/>
        </p:nvCxnSpPr>
        <p:spPr bwMode="auto">
          <a:xfrm>
            <a:off x="6486088" y="4031144"/>
            <a:ext cx="1754062" cy="11524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DD59C0CE-CBD3-44FB-84F4-34120F985BF7}"/>
              </a:ext>
            </a:extLst>
          </p:cNvPr>
          <p:cNvSpPr txBox="1"/>
          <p:nvPr/>
        </p:nvSpPr>
        <p:spPr>
          <a:xfrm>
            <a:off x="5728227" y="6061451"/>
            <a:ext cx="102345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Sample?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xmlns="" id="{69D211BE-57B6-47BF-9ACC-670E1B42538F}"/>
              </a:ext>
            </a:extLst>
          </p:cNvPr>
          <p:cNvCxnSpPr>
            <a:cxnSpLocks/>
            <a:stCxn id="123" idx="2"/>
          </p:cNvCxnSpPr>
          <p:nvPr/>
        </p:nvCxnSpPr>
        <p:spPr bwMode="auto">
          <a:xfrm>
            <a:off x="3710732" y="5491372"/>
            <a:ext cx="2529224" cy="5763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xmlns="" id="{91AC2568-C111-4BDF-A2B5-5BEF042737E0}"/>
              </a:ext>
            </a:extLst>
          </p:cNvPr>
          <p:cNvCxnSpPr>
            <a:stCxn id="127" idx="2"/>
            <a:endCxn id="138" idx="0"/>
          </p:cNvCxnSpPr>
          <p:nvPr/>
        </p:nvCxnSpPr>
        <p:spPr bwMode="auto">
          <a:xfrm>
            <a:off x="5196981" y="5491371"/>
            <a:ext cx="1042975" cy="57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xmlns="" id="{62943D92-CA68-4AA9-BAAE-1725B55E1AEB}"/>
              </a:ext>
            </a:extLst>
          </p:cNvPr>
          <p:cNvCxnSpPr>
            <a:stCxn id="128" idx="2"/>
            <a:endCxn id="138" idx="0"/>
          </p:cNvCxnSpPr>
          <p:nvPr/>
        </p:nvCxnSpPr>
        <p:spPr bwMode="auto">
          <a:xfrm flipH="1">
            <a:off x="6239956" y="5491370"/>
            <a:ext cx="443274" cy="5700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xmlns="" id="{FE09B8A0-AB1C-4EC1-BBF1-A5110FB1AD47}"/>
              </a:ext>
            </a:extLst>
          </p:cNvPr>
          <p:cNvCxnSpPr>
            <a:cxnSpLocks/>
            <a:endCxn id="138" idx="0"/>
          </p:cNvCxnSpPr>
          <p:nvPr/>
        </p:nvCxnSpPr>
        <p:spPr bwMode="auto">
          <a:xfrm flipH="1">
            <a:off x="6239956" y="5519342"/>
            <a:ext cx="1929846" cy="5421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24AE41E4-BDBC-4C85-B09D-7EF62D4F84E0}"/>
              </a:ext>
            </a:extLst>
          </p:cNvPr>
          <p:cNvSpPr txBox="1"/>
          <p:nvPr/>
        </p:nvSpPr>
        <p:spPr>
          <a:xfrm>
            <a:off x="6741225" y="6180261"/>
            <a:ext cx="77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xmlns="" id="{01135318-5F45-4BC7-B6DB-C4A7993A4A29}"/>
              </a:ext>
            </a:extLst>
          </p:cNvPr>
          <p:cNvCxnSpPr>
            <a:cxnSpLocks/>
            <a:stCxn id="138" idx="3"/>
            <a:endCxn id="159" idx="1"/>
          </p:cNvCxnSpPr>
          <p:nvPr/>
        </p:nvCxnSpPr>
        <p:spPr bwMode="auto">
          <a:xfrm flipV="1">
            <a:off x="6751684" y="6215339"/>
            <a:ext cx="75087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3D02C25A-B247-4509-B77B-F138C2D1BE3C}"/>
              </a:ext>
            </a:extLst>
          </p:cNvPr>
          <p:cNvSpPr txBox="1"/>
          <p:nvPr/>
        </p:nvSpPr>
        <p:spPr>
          <a:xfrm>
            <a:off x="7502555" y="6061450"/>
            <a:ext cx="129330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1400" dirty="0"/>
              <a:t>Congrats!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47505F21-9DC3-402E-8F0C-2CFE282CA555}"/>
              </a:ext>
            </a:extLst>
          </p:cNvPr>
          <p:cNvSpPr txBox="1"/>
          <p:nvPr/>
        </p:nvSpPr>
        <p:spPr>
          <a:xfrm>
            <a:off x="5119688" y="6195475"/>
            <a:ext cx="77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E82E50BA-46E9-4B0B-A254-4C3A833B96EA}"/>
              </a:ext>
            </a:extLst>
          </p:cNvPr>
          <p:cNvSpPr txBox="1"/>
          <p:nvPr/>
        </p:nvSpPr>
        <p:spPr>
          <a:xfrm>
            <a:off x="3391952" y="5960029"/>
            <a:ext cx="180503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1400" dirty="0"/>
              <a:t>Trusting Treatment Worked</a:t>
            </a: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xmlns="" id="{FA092F55-12C5-4D99-A615-D85331EF216E}"/>
              </a:ext>
            </a:extLst>
          </p:cNvPr>
          <p:cNvCxnSpPr>
            <a:cxnSpLocks/>
            <a:stCxn id="138" idx="1"/>
            <a:endCxn id="162" idx="3"/>
          </p:cNvCxnSpPr>
          <p:nvPr/>
        </p:nvCxnSpPr>
        <p:spPr bwMode="auto">
          <a:xfrm flipH="1">
            <a:off x="5196982" y="6215340"/>
            <a:ext cx="531245" cy="62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2" name="Star: 5 Points 181">
            <a:extLst>
              <a:ext uri="{FF2B5EF4-FFF2-40B4-BE49-F238E27FC236}">
                <a16:creationId xmlns:a16="http://schemas.microsoft.com/office/drawing/2014/main" xmlns="" id="{FC9814CC-1F9C-49F3-981B-318DC207FD84}"/>
              </a:ext>
            </a:extLst>
          </p:cNvPr>
          <p:cNvSpPr/>
          <p:nvPr/>
        </p:nvSpPr>
        <p:spPr bwMode="auto">
          <a:xfrm>
            <a:off x="969721" y="3410306"/>
            <a:ext cx="176865" cy="16603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Star: 5 Points 182">
            <a:extLst>
              <a:ext uri="{FF2B5EF4-FFF2-40B4-BE49-F238E27FC236}">
                <a16:creationId xmlns:a16="http://schemas.microsoft.com/office/drawing/2014/main" xmlns="" id="{F8F077BF-F4E1-4147-9416-3A49DA2CF120}"/>
              </a:ext>
            </a:extLst>
          </p:cNvPr>
          <p:cNvSpPr/>
          <p:nvPr/>
        </p:nvSpPr>
        <p:spPr bwMode="auto">
          <a:xfrm>
            <a:off x="3383086" y="2766010"/>
            <a:ext cx="176865" cy="16603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Star: 5 Points 183">
            <a:extLst>
              <a:ext uri="{FF2B5EF4-FFF2-40B4-BE49-F238E27FC236}">
                <a16:creationId xmlns:a16="http://schemas.microsoft.com/office/drawing/2014/main" xmlns="" id="{894C1468-52CB-472D-9683-1F5E8F08E7F9}"/>
              </a:ext>
            </a:extLst>
          </p:cNvPr>
          <p:cNvSpPr/>
          <p:nvPr/>
        </p:nvSpPr>
        <p:spPr bwMode="auto">
          <a:xfrm>
            <a:off x="3383086" y="3216708"/>
            <a:ext cx="176865" cy="16603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Star: 5 Points 184">
            <a:extLst>
              <a:ext uri="{FF2B5EF4-FFF2-40B4-BE49-F238E27FC236}">
                <a16:creationId xmlns:a16="http://schemas.microsoft.com/office/drawing/2014/main" xmlns="" id="{CBB3465D-FFF1-4352-98F9-21BA35F8D2F1}"/>
              </a:ext>
            </a:extLst>
          </p:cNvPr>
          <p:cNvSpPr/>
          <p:nvPr/>
        </p:nvSpPr>
        <p:spPr bwMode="auto">
          <a:xfrm>
            <a:off x="5763240" y="5248117"/>
            <a:ext cx="176865" cy="16603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Star: 5 Points 185">
            <a:extLst>
              <a:ext uri="{FF2B5EF4-FFF2-40B4-BE49-F238E27FC236}">
                <a16:creationId xmlns:a16="http://schemas.microsoft.com/office/drawing/2014/main" xmlns="" id="{31176344-DDF7-49FB-8EAD-FA8CADA5D29C}"/>
              </a:ext>
            </a:extLst>
          </p:cNvPr>
          <p:cNvSpPr/>
          <p:nvPr/>
        </p:nvSpPr>
        <p:spPr bwMode="auto">
          <a:xfrm>
            <a:off x="7221657" y="5248116"/>
            <a:ext cx="176865" cy="16603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Star: 5 Points 187">
            <a:extLst>
              <a:ext uri="{FF2B5EF4-FFF2-40B4-BE49-F238E27FC236}">
                <a16:creationId xmlns:a16="http://schemas.microsoft.com/office/drawing/2014/main" xmlns="" id="{95EC633E-91A4-4FA8-AE6F-99D5F5FAD617}"/>
              </a:ext>
            </a:extLst>
          </p:cNvPr>
          <p:cNvSpPr/>
          <p:nvPr/>
        </p:nvSpPr>
        <p:spPr bwMode="auto">
          <a:xfrm>
            <a:off x="8369767" y="2042629"/>
            <a:ext cx="176865" cy="16603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Star: 5 Points 188">
            <a:extLst>
              <a:ext uri="{FF2B5EF4-FFF2-40B4-BE49-F238E27FC236}">
                <a16:creationId xmlns:a16="http://schemas.microsoft.com/office/drawing/2014/main" xmlns="" id="{E3DDACAF-A13B-473A-8FD2-80290BFD34F9}"/>
              </a:ext>
            </a:extLst>
          </p:cNvPr>
          <p:cNvSpPr/>
          <p:nvPr/>
        </p:nvSpPr>
        <p:spPr bwMode="auto">
          <a:xfrm>
            <a:off x="8595389" y="6120175"/>
            <a:ext cx="176865" cy="16603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0" name="&quot;Not Allowed&quot; Symbol 189">
            <a:extLst>
              <a:ext uri="{FF2B5EF4-FFF2-40B4-BE49-F238E27FC236}">
                <a16:creationId xmlns:a16="http://schemas.microsoft.com/office/drawing/2014/main" xmlns="" id="{0571338C-5A49-4A75-9354-EEBE3785EA5F}"/>
              </a:ext>
            </a:extLst>
          </p:cNvPr>
          <p:cNvSpPr/>
          <p:nvPr/>
        </p:nvSpPr>
        <p:spPr bwMode="auto">
          <a:xfrm>
            <a:off x="2802108" y="5719868"/>
            <a:ext cx="237506" cy="206246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1" name="&quot;Not Allowed&quot; Symbol 190">
            <a:extLst>
              <a:ext uri="{FF2B5EF4-FFF2-40B4-BE49-F238E27FC236}">
                <a16:creationId xmlns:a16="http://schemas.microsoft.com/office/drawing/2014/main" xmlns="" id="{46AA0B79-474A-4C22-9A8D-F154A5FA4F92}"/>
              </a:ext>
            </a:extLst>
          </p:cNvPr>
          <p:cNvSpPr/>
          <p:nvPr/>
        </p:nvSpPr>
        <p:spPr bwMode="auto">
          <a:xfrm>
            <a:off x="3640246" y="4137572"/>
            <a:ext cx="237506" cy="206246"/>
          </a:xfrm>
          <a:prstGeom prst="noSmoking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A23041E9-A820-4D3C-A818-29174CCC7321}"/>
              </a:ext>
            </a:extLst>
          </p:cNvPr>
          <p:cNvSpPr txBox="1"/>
          <p:nvPr/>
        </p:nvSpPr>
        <p:spPr>
          <a:xfrm>
            <a:off x="7220140" y="3397344"/>
            <a:ext cx="1725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Vary Treatments Over Time</a:t>
            </a:r>
          </a:p>
        </p:txBody>
      </p:sp>
      <p:sp>
        <p:nvSpPr>
          <p:cNvPr id="194" name="Star: 5 Points 193">
            <a:extLst>
              <a:ext uri="{FF2B5EF4-FFF2-40B4-BE49-F238E27FC236}">
                <a16:creationId xmlns:a16="http://schemas.microsoft.com/office/drawing/2014/main" xmlns="" id="{C14F2855-006C-460D-B754-001A7758AA5E}"/>
              </a:ext>
            </a:extLst>
          </p:cNvPr>
          <p:cNvSpPr/>
          <p:nvPr/>
        </p:nvSpPr>
        <p:spPr bwMode="auto">
          <a:xfrm>
            <a:off x="8506957" y="3487579"/>
            <a:ext cx="176865" cy="16603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&quot;Not Allowed&quot; Symbol 194">
            <a:extLst>
              <a:ext uri="{FF2B5EF4-FFF2-40B4-BE49-F238E27FC236}">
                <a16:creationId xmlns:a16="http://schemas.microsoft.com/office/drawing/2014/main" xmlns="" id="{BCE64C57-AA44-4405-8173-747CD40304B6}"/>
              </a:ext>
            </a:extLst>
          </p:cNvPr>
          <p:cNvSpPr/>
          <p:nvPr/>
        </p:nvSpPr>
        <p:spPr bwMode="auto">
          <a:xfrm>
            <a:off x="4142699" y="5226538"/>
            <a:ext cx="237506" cy="206246"/>
          </a:xfrm>
          <a:prstGeom prst="noSmoking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6" name="&quot;Not Allowed&quot; Symbol 195">
            <a:extLst>
              <a:ext uri="{FF2B5EF4-FFF2-40B4-BE49-F238E27FC236}">
                <a16:creationId xmlns:a16="http://schemas.microsoft.com/office/drawing/2014/main" xmlns="" id="{F99DCB8B-2B2E-491C-83CA-216AE0EFCF61}"/>
              </a:ext>
            </a:extLst>
          </p:cNvPr>
          <p:cNvSpPr/>
          <p:nvPr/>
        </p:nvSpPr>
        <p:spPr bwMode="auto">
          <a:xfrm>
            <a:off x="4832261" y="6231026"/>
            <a:ext cx="237506" cy="206246"/>
          </a:xfrm>
          <a:prstGeom prst="noSmoking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91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48348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16440" y="5577554"/>
            <a:ext cx="7572080" cy="7164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302" y="787391"/>
            <a:ext cx="5478011" cy="728691"/>
          </a:xfrm>
        </p:spPr>
        <p:txBody>
          <a:bodyPr/>
          <a:lstStyle/>
          <a:p>
            <a:r>
              <a:rPr lang="en-US" sz="28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79" y="2119511"/>
            <a:ext cx="7772400" cy="203770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440" y="5704939"/>
            <a:ext cx="766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August is “Monitor &amp; Decide” Month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F7002628-1527-48EC-98CC-CDB1E2162512}"/>
              </a:ext>
            </a:extLst>
          </p:cNvPr>
          <p:cNvSpPr txBox="1">
            <a:spLocks/>
          </p:cNvSpPr>
          <p:nvPr/>
        </p:nvSpPr>
        <p:spPr bwMode="auto">
          <a:xfrm>
            <a:off x="716440" y="1925596"/>
            <a:ext cx="7668706" cy="336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78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-"/>
              <a:defRPr sz="1800" b="1">
                <a:solidFill>
                  <a:srgbClr val="0000FF"/>
                </a:solidFill>
                <a:latin typeface="+mn-lt"/>
              </a:defRPr>
            </a:lvl2pPr>
            <a:lvl3pPr marL="919163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3pPr>
            <a:lvl4pPr marL="1381125" indent="-3476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—"/>
              <a:defRPr sz="1400" b="1">
                <a:solidFill>
                  <a:srgbClr val="0000FF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9pPr>
          </a:lstStyle>
          <a:p>
            <a:r>
              <a:rPr lang="en-US" kern="0" dirty="0"/>
              <a:t>Why August Is Important</a:t>
            </a:r>
          </a:p>
          <a:p>
            <a:endParaRPr lang="en-US" kern="0" dirty="0"/>
          </a:p>
          <a:p>
            <a:r>
              <a:rPr lang="en-US" kern="0" dirty="0"/>
              <a:t>Integrated Pest Management</a:t>
            </a:r>
          </a:p>
          <a:p>
            <a:endParaRPr lang="en-US" kern="0" dirty="0"/>
          </a:p>
          <a:p>
            <a:r>
              <a:rPr lang="en-US" kern="0" dirty="0"/>
              <a:t>Sampling</a:t>
            </a:r>
          </a:p>
          <a:p>
            <a:endParaRPr lang="en-US" kern="0" dirty="0"/>
          </a:p>
          <a:p>
            <a:r>
              <a:rPr lang="en-US" kern="0" dirty="0"/>
              <a:t>Treatments</a:t>
            </a:r>
          </a:p>
          <a:p>
            <a:endParaRPr lang="en-US" kern="0" dirty="0"/>
          </a:p>
          <a:p>
            <a:r>
              <a:rPr lang="en-US" kern="0" dirty="0"/>
              <a:t>Summary of Options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41317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51954-2D3E-462F-94BA-028ED2A4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Some 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325707-4A54-494A-98D4-B98E5A8C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6" y="1770077"/>
            <a:ext cx="7660197" cy="3369829"/>
          </a:xfrm>
        </p:spPr>
        <p:txBody>
          <a:bodyPr/>
          <a:lstStyle/>
          <a:p>
            <a:r>
              <a:rPr lang="en-US" sz="1700" dirty="0"/>
              <a:t>Having A Few Mites In The Hive Isn’t A Problem For The Colony.</a:t>
            </a:r>
          </a:p>
          <a:p>
            <a:pPr lvl="1"/>
            <a:r>
              <a:rPr lang="en-US" sz="1600" dirty="0"/>
              <a:t>Varroa Becomes A Problem If The Bees Can’t Keep The Mites In Check</a:t>
            </a:r>
          </a:p>
          <a:p>
            <a:pPr lvl="1"/>
            <a:r>
              <a:rPr lang="en-US" sz="1600" dirty="0"/>
              <a:t>That Level Used To Be Surprisingly High &gt; 25,000 Mites!</a:t>
            </a:r>
          </a:p>
          <a:p>
            <a:pPr lvl="1"/>
            <a:r>
              <a:rPr lang="en-US" sz="1600" dirty="0"/>
              <a:t>Led To The Original “Safe” Numbers Being Relatively High</a:t>
            </a:r>
          </a:p>
          <a:p>
            <a:endParaRPr lang="en-US" sz="800" dirty="0"/>
          </a:p>
          <a:p>
            <a:r>
              <a:rPr lang="en-US" sz="1700" dirty="0"/>
              <a:t>But Now Viruses, Notably Deformed Wing Virus (DWV), Have Evolved To Take Advantage Of Varroa As A Vector.</a:t>
            </a:r>
          </a:p>
          <a:p>
            <a:pPr lvl="1"/>
            <a:r>
              <a:rPr lang="en-US" sz="1600" dirty="0"/>
              <a:t>This Dramatically Reduced The “Safe” Level</a:t>
            </a:r>
          </a:p>
          <a:p>
            <a:pPr lvl="1"/>
            <a:r>
              <a:rPr lang="en-US" sz="1600" dirty="0"/>
              <a:t>Most Hives Can’t Survive More Than ~1000 Mites Going Into Winter </a:t>
            </a:r>
          </a:p>
          <a:p>
            <a:pPr lvl="1"/>
            <a:r>
              <a:rPr lang="en-US" sz="1600" dirty="0"/>
              <a:t>“Safe” Numbers Now Much Lower</a:t>
            </a:r>
          </a:p>
          <a:p>
            <a:endParaRPr lang="en-US" sz="800" dirty="0"/>
          </a:p>
          <a:p>
            <a:r>
              <a:rPr lang="en-US" sz="1700" dirty="0"/>
              <a:t>So, The Problem Is Really A Varroa And DWV Problem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5DDE30-1254-4667-A372-66771A658D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1392" y="1874993"/>
            <a:ext cx="1397835" cy="1170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ABDFEB-DC44-4AF1-B8B7-C9AF28C7D6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1392" y="3122673"/>
            <a:ext cx="1397835" cy="1208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E36A84A-9086-4B1C-A524-579C30076F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392" y="4441450"/>
            <a:ext cx="1400655" cy="937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D2E7A1-B737-400C-9155-6AD9A8406B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4794" y="4331043"/>
            <a:ext cx="1648744" cy="130732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1FA4A90-8F99-4578-AE10-2CD8F1DC4C92}"/>
              </a:ext>
            </a:extLst>
          </p:cNvPr>
          <p:cNvGrpSpPr/>
          <p:nvPr/>
        </p:nvGrpSpPr>
        <p:grpSpPr>
          <a:xfrm>
            <a:off x="350240" y="5817160"/>
            <a:ext cx="8525311" cy="570451"/>
            <a:chOff x="350241" y="5448044"/>
            <a:chExt cx="8399476" cy="5704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CD6E7AD-979E-47C3-BE6A-330094853C39}"/>
                </a:ext>
              </a:extLst>
            </p:cNvPr>
            <p:cNvSpPr/>
            <p:nvPr/>
          </p:nvSpPr>
          <p:spPr bwMode="auto">
            <a:xfrm>
              <a:off x="350241" y="5448044"/>
              <a:ext cx="8321879" cy="57045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0AC8CAD-6F99-4EFA-A0ED-F958A0FCBD34}"/>
                </a:ext>
              </a:extLst>
            </p:cNvPr>
            <p:cNvSpPr txBox="1"/>
            <p:nvPr/>
          </p:nvSpPr>
          <p:spPr>
            <a:xfrm>
              <a:off x="350241" y="5533215"/>
              <a:ext cx="8399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Going Into Winter / Starting Spring With A Low Mite Count Is Critical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0501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FAD6B-8343-47E0-BF21-5E80ED39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Why Is August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BFEE8B-9630-4A1C-AEB4-369022E3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2030136"/>
            <a:ext cx="4652029" cy="2592239"/>
          </a:xfrm>
        </p:spPr>
        <p:txBody>
          <a:bodyPr/>
          <a:lstStyle/>
          <a:p>
            <a:r>
              <a:rPr lang="en-US" dirty="0"/>
              <a:t>Bee Population Growth Has Started to Decline --  Mite Population Growth Hasn’t</a:t>
            </a:r>
          </a:p>
          <a:p>
            <a:endParaRPr lang="en-US" sz="1000" dirty="0"/>
          </a:p>
          <a:p>
            <a:r>
              <a:rPr lang="en-US" dirty="0"/>
              <a:t>Honey Supers Are Off (A Must For Most Treatments)</a:t>
            </a:r>
          </a:p>
          <a:p>
            <a:endParaRPr lang="en-US" sz="1000" dirty="0"/>
          </a:p>
          <a:p>
            <a:r>
              <a:rPr lang="en-US" dirty="0"/>
              <a:t>New Brood Is Low ( A Good Idea For Most Treatments)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1FE8FB-D83B-4D58-9883-6D2AA1C85D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684" y="1831345"/>
            <a:ext cx="3709090" cy="28665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F36A2B-AC34-441B-8FC7-0946555AE5D7}"/>
              </a:ext>
            </a:extLst>
          </p:cNvPr>
          <p:cNvSpPr txBox="1"/>
          <p:nvPr/>
        </p:nvSpPr>
        <p:spPr>
          <a:xfrm>
            <a:off x="142613" y="4761469"/>
            <a:ext cx="88755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August Is The Month To Decide Your Course Of Action For Each Hive</a:t>
            </a:r>
          </a:p>
          <a:p>
            <a:pPr marL="169863" indent="-169863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00" b="1" dirty="0">
              <a:latin typeface="+mn-lt"/>
            </a:endParaRPr>
          </a:p>
          <a:p>
            <a:pPr marL="169863" indent="-1698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If Treatment Is Warranted, Treat By Mid-October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1038361-E100-4537-9AFD-5783303963A4}"/>
              </a:ext>
            </a:extLst>
          </p:cNvPr>
          <p:cNvCxnSpPr>
            <a:cxnSpLocks/>
          </p:cNvCxnSpPr>
          <p:nvPr/>
        </p:nvCxnSpPr>
        <p:spPr bwMode="auto">
          <a:xfrm>
            <a:off x="6937695" y="1831345"/>
            <a:ext cx="0" cy="21869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4B3346C-A128-4865-AD64-3C439A14CB5F}"/>
              </a:ext>
            </a:extLst>
          </p:cNvPr>
          <p:cNvCxnSpPr>
            <a:cxnSpLocks/>
          </p:cNvCxnSpPr>
          <p:nvPr/>
        </p:nvCxnSpPr>
        <p:spPr bwMode="auto">
          <a:xfrm>
            <a:off x="7534712" y="1831345"/>
            <a:ext cx="0" cy="21869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FD18984-84C1-4E71-869D-4349F0451C63}"/>
              </a:ext>
            </a:extLst>
          </p:cNvPr>
          <p:cNvGrpSpPr/>
          <p:nvPr/>
        </p:nvGrpSpPr>
        <p:grpSpPr>
          <a:xfrm>
            <a:off x="350240" y="5817160"/>
            <a:ext cx="8525311" cy="570451"/>
            <a:chOff x="350241" y="5448044"/>
            <a:chExt cx="8399476" cy="5704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F2195AA-9587-4A11-9A28-CD652BED57B2}"/>
                </a:ext>
              </a:extLst>
            </p:cNvPr>
            <p:cNvSpPr/>
            <p:nvPr/>
          </p:nvSpPr>
          <p:spPr bwMode="auto">
            <a:xfrm>
              <a:off x="350241" y="5448044"/>
              <a:ext cx="8321879" cy="57045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D314067-4432-4CA2-9D87-B0938BD1D4EA}"/>
                </a:ext>
              </a:extLst>
            </p:cNvPr>
            <p:cNvSpPr txBox="1"/>
            <p:nvPr/>
          </p:nvSpPr>
          <p:spPr>
            <a:xfrm>
              <a:off x="350241" y="5533215"/>
              <a:ext cx="8399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August Is Monitor &amp; Decide Month – Then 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8389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E73F-D87D-4AE5-9A5C-A668BB9E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Integrated Pest Management (IPM)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D6015B-BD14-4FA5-AD13-C1F6C84B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44" y="1839734"/>
            <a:ext cx="7772400" cy="4155598"/>
          </a:xfrm>
        </p:spPr>
        <p:txBody>
          <a:bodyPr/>
          <a:lstStyle/>
          <a:p>
            <a:r>
              <a:rPr lang="en-US" dirty="0"/>
              <a:t>So, August Is The Time To Decide A Course Of Action.</a:t>
            </a:r>
          </a:p>
          <a:p>
            <a:endParaRPr lang="en-US" dirty="0"/>
          </a:p>
          <a:p>
            <a:r>
              <a:rPr lang="en-US" dirty="0"/>
              <a:t>But, What Are The Alternatives?</a:t>
            </a:r>
          </a:p>
          <a:p>
            <a:pPr lvl="1"/>
            <a:r>
              <a:rPr lang="en-US" dirty="0"/>
              <a:t>Integrated Pest Management (IPM)</a:t>
            </a:r>
          </a:p>
          <a:p>
            <a:pPr lvl="1"/>
            <a:r>
              <a:rPr lang="en-US" dirty="0"/>
              <a:t>Honey Bee Health Coalition</a:t>
            </a:r>
          </a:p>
          <a:p>
            <a:pPr lvl="2"/>
            <a:r>
              <a:rPr lang="en-US" dirty="0">
                <a:hlinkClick r:id="rId2"/>
              </a:rPr>
              <a:t>http://honeybeehealthcoalition.org/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D332C0-A17A-47D0-A355-2FB5A63E64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4991" y="2424255"/>
            <a:ext cx="2400300" cy="89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1030A5-636F-4757-A59A-94228E8904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2623" y="3434074"/>
            <a:ext cx="1685035" cy="2195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8541F1-F925-463B-B826-8BA7EE93DA2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223" y="4006879"/>
            <a:ext cx="5657850" cy="1971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6AEB55-DF58-4D30-A87F-654951CB01F1}"/>
              </a:ext>
            </a:extLst>
          </p:cNvPr>
          <p:cNvSpPr/>
          <p:nvPr/>
        </p:nvSpPr>
        <p:spPr bwMode="auto">
          <a:xfrm>
            <a:off x="258223" y="5615392"/>
            <a:ext cx="5723127" cy="363162"/>
          </a:xfrm>
          <a:prstGeom prst="rect">
            <a:avLst/>
          </a:prstGeom>
          <a:solidFill>
            <a:srgbClr val="FF9933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3D7AE6D5-081C-4253-9534-807CA28603F6}"/>
              </a:ext>
            </a:extLst>
          </p:cNvPr>
          <p:cNvCxnSpPr/>
          <p:nvPr/>
        </p:nvCxnSpPr>
        <p:spPr bwMode="auto">
          <a:xfrm flipH="1">
            <a:off x="6015481" y="5777219"/>
            <a:ext cx="39428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BDA43E-45F2-4942-A6AF-7E9F4C42677A}"/>
              </a:ext>
            </a:extLst>
          </p:cNvPr>
          <p:cNvSpPr txBox="1"/>
          <p:nvPr/>
        </p:nvSpPr>
        <p:spPr>
          <a:xfrm>
            <a:off x="3266336" y="6201967"/>
            <a:ext cx="3516822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Doing Nothing May Be Fine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4E00B00-C228-450F-8467-BF77033A8512}"/>
              </a:ext>
            </a:extLst>
          </p:cNvPr>
          <p:cNvCxnSpPr>
            <a:cxnSpLocks/>
            <a:stCxn id="10" idx="1"/>
            <a:endCxn id="7" idx="2"/>
          </p:cNvCxnSpPr>
          <p:nvPr/>
        </p:nvCxnSpPr>
        <p:spPr bwMode="auto">
          <a:xfrm flipH="1" flipV="1">
            <a:off x="3119787" y="5978554"/>
            <a:ext cx="146549" cy="423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87769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2EBAD9-43CC-45CE-B3F4-46F64933CB61}"/>
              </a:ext>
            </a:extLst>
          </p:cNvPr>
          <p:cNvSpPr/>
          <p:nvPr/>
        </p:nvSpPr>
        <p:spPr bwMode="auto">
          <a:xfrm>
            <a:off x="327246" y="5719418"/>
            <a:ext cx="8325474" cy="7065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EFE0C-259A-496F-AE4F-8AFFFE4E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265" y="646324"/>
            <a:ext cx="6363396" cy="895297"/>
          </a:xfrm>
        </p:spPr>
        <p:txBody>
          <a:bodyPr/>
          <a:lstStyle/>
          <a:p>
            <a:r>
              <a:rPr lang="en-US" sz="2800" dirty="0"/>
              <a:t>Sampling</a:t>
            </a:r>
          </a:p>
        </p:txBody>
      </p:sp>
      <p:pic>
        <p:nvPicPr>
          <p:cNvPr id="4" name="Content Placeholder 7" descr="mite monitor.png">
            <a:extLst>
              <a:ext uri="{FF2B5EF4-FFF2-40B4-BE49-F238E27FC236}">
                <a16:creationId xmlns:a16="http://schemas.microsoft.com/office/drawing/2014/main" xmlns="" id="{6BD52FE1-68C9-46E5-A885-7C1254F65D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1250" y="1868663"/>
            <a:ext cx="1751606" cy="231617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E522564-6355-4F85-A823-3D203075E80E}"/>
              </a:ext>
            </a:extLst>
          </p:cNvPr>
          <p:cNvGrpSpPr/>
          <p:nvPr/>
        </p:nvGrpSpPr>
        <p:grpSpPr>
          <a:xfrm>
            <a:off x="2568682" y="1868663"/>
            <a:ext cx="2689340" cy="2761065"/>
            <a:chOff x="6401230" y="3162918"/>
            <a:chExt cx="3200400" cy="3285755"/>
          </a:xfrm>
        </p:grpSpPr>
        <p:pic>
          <p:nvPicPr>
            <p:cNvPr id="6" name="Picture 2" descr="C:\Users\Rita\Pictures\BeePhotos\Diseases\Varroa\sugar shake.png">
              <a:extLst>
                <a:ext uri="{FF2B5EF4-FFF2-40B4-BE49-F238E27FC236}">
                  <a16:creationId xmlns:a16="http://schemas.microsoft.com/office/drawing/2014/main" xmlns="" id="{E691101C-AC7B-429B-B1A9-8AF749969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13699"/>
            <a:stretch>
              <a:fillRect/>
            </a:stretch>
          </p:blipFill>
          <p:spPr bwMode="auto">
            <a:xfrm>
              <a:off x="6401230" y="3162918"/>
              <a:ext cx="3200400" cy="2792039"/>
            </a:xfrm>
            <a:prstGeom prst="roundRect">
              <a:avLst/>
            </a:prstGeom>
            <a:no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792F8A1-D474-457E-B5BD-7A8A0F3CA320}"/>
                </a:ext>
              </a:extLst>
            </p:cNvPr>
            <p:cNvSpPr txBox="1"/>
            <p:nvPr/>
          </p:nvSpPr>
          <p:spPr>
            <a:xfrm>
              <a:off x="6782232" y="6048563"/>
              <a:ext cx="2819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Powdered Sugar Shake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F251F1-6C81-4A6E-BAC6-5437EF5501BA}"/>
              </a:ext>
            </a:extLst>
          </p:cNvPr>
          <p:cNvSpPr txBox="1"/>
          <p:nvPr/>
        </p:nvSpPr>
        <p:spPr>
          <a:xfrm>
            <a:off x="57853" y="4207847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Alcohol/Soap Wash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44CEE4-6FD0-4547-A4BE-CFC419A05812}"/>
              </a:ext>
            </a:extLst>
          </p:cNvPr>
          <p:cNvSpPr txBox="1"/>
          <p:nvPr/>
        </p:nvSpPr>
        <p:spPr>
          <a:xfrm>
            <a:off x="892428" y="5012154"/>
            <a:ext cx="697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See the Tools for Varroa Management Guide and/or the Sampling Methods video to learn how to use them.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A498F5-D13C-45AC-9854-CE113DEE63AB}"/>
              </a:ext>
            </a:extLst>
          </p:cNvPr>
          <p:cNvSpPr txBox="1"/>
          <p:nvPr/>
        </p:nvSpPr>
        <p:spPr>
          <a:xfrm>
            <a:off x="381175" y="5719418"/>
            <a:ext cx="827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While mite densities may vary across colonies, </a:t>
            </a:r>
            <a:r>
              <a:rPr lang="en-US" sz="1800" u="sng" dirty="0"/>
              <a:t>all</a:t>
            </a:r>
            <a:r>
              <a:rPr lang="en-US" sz="1800" dirty="0"/>
              <a:t> colonies in an apiary should be treated at the </a:t>
            </a:r>
            <a:r>
              <a:rPr lang="en-US" sz="1800" u="sng" dirty="0"/>
              <a:t>same</a:t>
            </a:r>
            <a:r>
              <a:rPr lang="en-US" sz="1800" dirty="0"/>
              <a:t> time with the </a:t>
            </a:r>
            <a:r>
              <a:rPr lang="en-US" sz="1800" u="sng" dirty="0"/>
              <a:t>same</a:t>
            </a:r>
            <a:r>
              <a:rPr lang="en-US" sz="1800" dirty="0"/>
              <a:t> chemical or non-chemical technique.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38D6B7-E3E2-4E52-BFAB-B7E2EBE599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6334" y="1948065"/>
            <a:ext cx="2869768" cy="21676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8AE9B4-A7B4-4177-A80F-CB13E4BF084F}"/>
              </a:ext>
            </a:extLst>
          </p:cNvPr>
          <p:cNvSpPr txBox="1"/>
          <p:nvPr/>
        </p:nvSpPr>
        <p:spPr>
          <a:xfrm>
            <a:off x="5802018" y="4207847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Drop Boards</a:t>
            </a:r>
          </a:p>
        </p:txBody>
      </p:sp>
    </p:spTree>
    <p:extLst>
      <p:ext uri="{BB962C8B-B14F-4D97-AF65-F5344CB8AC3E}">
        <p14:creationId xmlns:p14="http://schemas.microsoft.com/office/powerpoint/2010/main" xmlns="" val="274297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DF218-B23C-4205-BF6B-46CEA241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26" y="332953"/>
            <a:ext cx="6866906" cy="1203366"/>
          </a:xfrm>
        </p:spPr>
        <p:txBody>
          <a:bodyPr/>
          <a:lstStyle/>
          <a:p>
            <a:r>
              <a:rPr lang="en-US" sz="2800" dirty="0"/>
              <a:t>Treatment: “An” IPM Pyramid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154CFD2-BA4E-4951-8BFB-E58A03DA7D8D}"/>
              </a:ext>
            </a:extLst>
          </p:cNvPr>
          <p:cNvGrpSpPr/>
          <p:nvPr/>
        </p:nvGrpSpPr>
        <p:grpSpPr>
          <a:xfrm>
            <a:off x="2692865" y="1779717"/>
            <a:ext cx="5176005" cy="4643306"/>
            <a:chOff x="545284" y="1850107"/>
            <a:chExt cx="5176005" cy="4643306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419A4318-1A5D-409C-997E-FBFF3EEC4BEC}"/>
                </a:ext>
              </a:extLst>
            </p:cNvPr>
            <p:cNvSpPr/>
            <p:nvPr/>
          </p:nvSpPr>
          <p:spPr bwMode="auto">
            <a:xfrm>
              <a:off x="545284" y="1850107"/>
              <a:ext cx="5167619" cy="4639112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7C39CB2-39B7-4758-93ED-0C791AF470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20218" y="3199628"/>
              <a:ext cx="14345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08337CD-2020-4ED2-88D4-A2A735849BB6}"/>
                </a:ext>
              </a:extLst>
            </p:cNvPr>
            <p:cNvSpPr txBox="1"/>
            <p:nvPr/>
          </p:nvSpPr>
          <p:spPr>
            <a:xfrm>
              <a:off x="2420219" y="2754789"/>
              <a:ext cx="1434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Miticides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CE65DA0-E9E6-43FE-BB6E-FA684CE314AC}"/>
                </a:ext>
              </a:extLst>
            </p:cNvPr>
            <p:cNvSpPr txBox="1"/>
            <p:nvPr/>
          </p:nvSpPr>
          <p:spPr>
            <a:xfrm>
              <a:off x="2015449" y="3464903"/>
              <a:ext cx="224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Organic Acids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3AB7DCB-8694-4BA8-9356-F811EEE8B1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29468" y="4023074"/>
              <a:ext cx="239925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0B6B147-14B4-42B3-8836-BC14679245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90626" y="4846520"/>
              <a:ext cx="33078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40D36D1-28BA-48C5-9F38-B922446552F0}"/>
                </a:ext>
              </a:extLst>
            </p:cNvPr>
            <p:cNvSpPr txBox="1"/>
            <p:nvPr/>
          </p:nvSpPr>
          <p:spPr>
            <a:xfrm>
              <a:off x="2293335" y="4289630"/>
              <a:ext cx="16882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Essential Oils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E078D37C-4C72-4287-8D24-72572B6678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1846" y="5669966"/>
              <a:ext cx="42112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0E2C287-C13D-44AB-A8FB-21D8DC354FD3}"/>
                </a:ext>
              </a:extLst>
            </p:cNvPr>
            <p:cNvSpPr txBox="1"/>
            <p:nvPr/>
          </p:nvSpPr>
          <p:spPr>
            <a:xfrm>
              <a:off x="2073648" y="5114374"/>
              <a:ext cx="212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Powdered Sugar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478F1D8-2315-4FCF-BEA7-C541C2FBA540}"/>
                </a:ext>
              </a:extLst>
            </p:cNvPr>
            <p:cNvSpPr txBox="1"/>
            <p:nvPr/>
          </p:nvSpPr>
          <p:spPr>
            <a:xfrm>
              <a:off x="1741905" y="5791002"/>
              <a:ext cx="2805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Do Nothing </a:t>
              </a:r>
            </a:p>
            <a:p>
              <a:pPr algn="ctr"/>
              <a:r>
                <a:rPr lang="en-US" sz="1600" b="1" dirty="0"/>
                <a:t>(i.e. “treatment free”)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0F6D9DE-C05C-4A1E-8B13-148BED1CAD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3670" y="6493413"/>
              <a:ext cx="51676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DCC69-2FC6-437F-B90A-763C676F2A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38" y="2648763"/>
            <a:ext cx="2733675" cy="33432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0538B73-A7AB-4C66-B8FB-64042B90091E}"/>
              </a:ext>
            </a:extLst>
          </p:cNvPr>
          <p:cNvCxnSpPr>
            <a:cxnSpLocks/>
            <a:endCxn id="4" idx="0"/>
          </p:cNvCxnSpPr>
          <p:nvPr/>
        </p:nvCxnSpPr>
        <p:spPr bwMode="auto">
          <a:xfrm flipV="1">
            <a:off x="1577130" y="1779717"/>
            <a:ext cx="3699545" cy="9941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5F697B91-A2FA-4E51-B15C-0556EADD5663}"/>
              </a:ext>
            </a:extLst>
          </p:cNvPr>
          <p:cNvCxnSpPr>
            <a:cxnSpLocks/>
          </p:cNvCxnSpPr>
          <p:nvPr/>
        </p:nvCxnSpPr>
        <p:spPr bwMode="auto">
          <a:xfrm>
            <a:off x="1979802" y="3956879"/>
            <a:ext cx="1199625" cy="16385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37EA3D-A0A3-4330-98C9-55F1EE8E9E0C}"/>
              </a:ext>
            </a:extLst>
          </p:cNvPr>
          <p:cNvSpPr txBox="1"/>
          <p:nvPr/>
        </p:nvSpPr>
        <p:spPr>
          <a:xfrm>
            <a:off x="6440684" y="2035217"/>
            <a:ext cx="2578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Amitraz (</a:t>
            </a:r>
            <a:r>
              <a:rPr lang="en-US" sz="1400" dirty="0" err="1"/>
              <a:t>Apivar</a:t>
            </a:r>
            <a:r>
              <a:rPr lang="en-US" sz="1400" dirty="0"/>
              <a:t>)</a:t>
            </a:r>
          </a:p>
          <a:p>
            <a:r>
              <a:rPr lang="en-US" sz="1400" dirty="0"/>
              <a:t>Fluvalinate (</a:t>
            </a:r>
            <a:r>
              <a:rPr lang="en-US" sz="1400" dirty="0" err="1"/>
              <a:t>Apista</a:t>
            </a:r>
            <a:r>
              <a:rPr lang="en-US" sz="1400" dirty="0"/>
              <a:t>) </a:t>
            </a:r>
            <a:r>
              <a:rPr lang="en-US" sz="1400" dirty="0" err="1"/>
              <a:t>Coumaphos</a:t>
            </a:r>
            <a:r>
              <a:rPr lang="en-US" sz="1400" dirty="0"/>
              <a:t> (</a:t>
            </a:r>
            <a:r>
              <a:rPr lang="en-US" sz="1400" dirty="0" err="1"/>
              <a:t>CheckMite</a:t>
            </a:r>
            <a:r>
              <a:rPr lang="en-US" sz="1400" dirty="0"/>
              <a:t>+)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xmlns="" id="{0D97280D-E525-4CA5-8C36-347CC09AC6D8}"/>
              </a:ext>
            </a:extLst>
          </p:cNvPr>
          <p:cNvSpPr/>
          <p:nvPr/>
        </p:nvSpPr>
        <p:spPr bwMode="auto">
          <a:xfrm>
            <a:off x="5897462" y="1878188"/>
            <a:ext cx="488420" cy="114476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xmlns="" id="{A29899E8-59DF-4E06-806D-D415D22211B6}"/>
              </a:ext>
            </a:extLst>
          </p:cNvPr>
          <p:cNvSpPr/>
          <p:nvPr/>
        </p:nvSpPr>
        <p:spPr bwMode="auto">
          <a:xfrm>
            <a:off x="6283354" y="3223017"/>
            <a:ext cx="523513" cy="62993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0676CDA-DD43-454D-B43A-529D0E1259CB}"/>
              </a:ext>
            </a:extLst>
          </p:cNvPr>
          <p:cNvSpPr txBox="1"/>
          <p:nvPr/>
        </p:nvSpPr>
        <p:spPr>
          <a:xfrm>
            <a:off x="6821584" y="2960855"/>
            <a:ext cx="2368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Oxalic Acid</a:t>
            </a:r>
          </a:p>
          <a:p>
            <a:r>
              <a:rPr lang="en-US" sz="1400" dirty="0"/>
              <a:t>Formic Acid MAQS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MAQS (Mite-Away Quick Strips)</a:t>
            </a:r>
          </a:p>
          <a:p>
            <a:r>
              <a:rPr lang="en-US" sz="1400" dirty="0"/>
              <a:t>Hops Beta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/>
              <a:t>HopGuard</a:t>
            </a:r>
            <a:r>
              <a:rPr lang="en-US" sz="1100" dirty="0"/>
              <a:t> II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xmlns="" id="{69C5FFD5-E727-40BA-87D4-CF1E6201EF62}"/>
              </a:ext>
            </a:extLst>
          </p:cNvPr>
          <p:cNvSpPr/>
          <p:nvPr/>
        </p:nvSpPr>
        <p:spPr bwMode="auto">
          <a:xfrm>
            <a:off x="6806867" y="4096348"/>
            <a:ext cx="468871" cy="61826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7A2852-3AB1-4BF2-B5E6-7F6E6A9D98D9}"/>
              </a:ext>
            </a:extLst>
          </p:cNvPr>
          <p:cNvSpPr txBox="1"/>
          <p:nvPr/>
        </p:nvSpPr>
        <p:spPr>
          <a:xfrm>
            <a:off x="7268440" y="4143870"/>
            <a:ext cx="18535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Thymol (</a:t>
            </a:r>
            <a:r>
              <a:rPr lang="en-US" sz="1400" dirty="0" err="1"/>
              <a:t>Apiguard</a:t>
            </a:r>
            <a:r>
              <a:rPr lang="en-US" sz="1400" dirty="0"/>
              <a:t>)</a:t>
            </a:r>
          </a:p>
          <a:p>
            <a:r>
              <a:rPr lang="en-US" sz="1400" dirty="0"/>
              <a:t>Thymol + Others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ApiLife</a:t>
            </a:r>
            <a:r>
              <a:rPr lang="en-US" sz="1100" dirty="0"/>
              <a:t> Var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3911C8D-4F22-42EA-A52A-29465A60F896}"/>
              </a:ext>
            </a:extLst>
          </p:cNvPr>
          <p:cNvSpPr txBox="1"/>
          <p:nvPr/>
        </p:nvSpPr>
        <p:spPr>
          <a:xfrm>
            <a:off x="583034" y="5887595"/>
            <a:ext cx="199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“The” IMP Pyramid</a:t>
            </a:r>
          </a:p>
        </p:txBody>
      </p:sp>
    </p:spTree>
    <p:extLst>
      <p:ext uri="{BB962C8B-B14F-4D97-AF65-F5344CB8AC3E}">
        <p14:creationId xmlns:p14="http://schemas.microsoft.com/office/powerpoint/2010/main" xmlns="" val="308075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50" y="695631"/>
            <a:ext cx="6652470" cy="805343"/>
          </a:xfrm>
        </p:spPr>
        <p:txBody>
          <a:bodyPr/>
          <a:lstStyle/>
          <a:p>
            <a:r>
              <a:rPr lang="en-US" sz="2800" dirty="0"/>
              <a:t>Miticides</a:t>
            </a:r>
            <a:br>
              <a:rPr lang="en-US" sz="2800" dirty="0"/>
            </a:br>
            <a:r>
              <a:rPr lang="en-US" sz="2000" dirty="0"/>
              <a:t>- A Declining Method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798997"/>
            <a:ext cx="8109408" cy="4846900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65AAAB-773C-4D7B-9118-336BF190F7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7979" y="1939546"/>
            <a:ext cx="3149999" cy="2453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E5EA14-B53F-4ACB-914A-7150E11D89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14" y="1976693"/>
            <a:ext cx="5305425" cy="1990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98AA67-5C6A-4B0B-92D7-0880AFED763F}"/>
              </a:ext>
            </a:extLst>
          </p:cNvPr>
          <p:cNvSpPr txBox="1"/>
          <p:nvPr/>
        </p:nvSpPr>
        <p:spPr>
          <a:xfrm>
            <a:off x="-111525" y="4091642"/>
            <a:ext cx="5746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Studies at Texas A&amp;M Honey Bee Lab Indicate Growing Level of Amitraz in Comb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AC8CE40F-EC9D-4024-93CF-1A3211F38786}"/>
              </a:ext>
            </a:extLst>
          </p:cNvPr>
          <p:cNvSpPr txBox="1">
            <a:spLocks/>
          </p:cNvSpPr>
          <p:nvPr/>
        </p:nvSpPr>
        <p:spPr bwMode="auto">
          <a:xfrm>
            <a:off x="197790" y="4463877"/>
            <a:ext cx="8694540" cy="152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78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-"/>
              <a:defRPr sz="1800" b="1">
                <a:solidFill>
                  <a:srgbClr val="0000FF"/>
                </a:solidFill>
                <a:latin typeface="+mn-lt"/>
              </a:defRPr>
            </a:lvl2pPr>
            <a:lvl3pPr marL="919163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3pPr>
            <a:lvl4pPr marL="1381125" indent="-3476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—"/>
              <a:defRPr sz="1400" b="1">
                <a:solidFill>
                  <a:srgbClr val="0000FF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9pPr>
          </a:lstStyle>
          <a:p>
            <a:r>
              <a:rPr lang="en-US" sz="1700" kern="0" dirty="0"/>
              <a:t>Mites Have Shown A Strong Ability To Evolve Resistance To Pesticides</a:t>
            </a:r>
          </a:p>
          <a:p>
            <a:endParaRPr lang="en-US" sz="1000" kern="0" dirty="0"/>
          </a:p>
          <a:p>
            <a:r>
              <a:rPr lang="en-US" sz="1700" kern="0" dirty="0"/>
              <a:t>Pesticides Bring Along Many Associated Problems</a:t>
            </a:r>
          </a:p>
          <a:p>
            <a:endParaRPr lang="en-US" sz="1000" kern="0" dirty="0"/>
          </a:p>
          <a:p>
            <a:r>
              <a:rPr lang="en-US" sz="1700" kern="0" dirty="0"/>
              <a:t>Commercial Operations May Still Need/Use Them, But Use Is Declining </a:t>
            </a:r>
            <a:endParaRPr lang="en-US" sz="1600" kern="0" dirty="0"/>
          </a:p>
          <a:p>
            <a:endParaRPr lang="en-US" sz="1600" kern="0" dirty="0"/>
          </a:p>
          <a:p>
            <a:endParaRPr lang="en-US" sz="1600" kern="0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xmlns="" id="{B0F7FFF4-2586-47AC-B6F1-C4342BEADD72}"/>
              </a:ext>
            </a:extLst>
          </p:cNvPr>
          <p:cNvSpPr/>
          <p:nvPr/>
        </p:nvSpPr>
        <p:spPr bwMode="auto">
          <a:xfrm rot="5400000">
            <a:off x="2869034" y="2197914"/>
            <a:ext cx="176168" cy="847289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6F692BB7-8E55-4184-A4B2-49F9EA4672D7}"/>
              </a:ext>
            </a:extLst>
          </p:cNvPr>
          <p:cNvSpPr/>
          <p:nvPr/>
        </p:nvSpPr>
        <p:spPr bwMode="auto">
          <a:xfrm rot="5400000">
            <a:off x="3649910" y="2248947"/>
            <a:ext cx="184556" cy="216717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xmlns="" id="{6C757CD5-2EEB-4A14-8E0D-CE15B765302D}"/>
              </a:ext>
            </a:extLst>
          </p:cNvPr>
          <p:cNvSpPr/>
          <p:nvPr/>
        </p:nvSpPr>
        <p:spPr bwMode="auto">
          <a:xfrm rot="16200000">
            <a:off x="3535265" y="2244754"/>
            <a:ext cx="269846" cy="2508307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55F15F6-55BA-43AC-AFE1-95E8EBF688D1}"/>
              </a:ext>
            </a:extLst>
          </p:cNvPr>
          <p:cNvGrpSpPr/>
          <p:nvPr/>
        </p:nvGrpSpPr>
        <p:grpSpPr>
          <a:xfrm>
            <a:off x="7667534" y="477704"/>
            <a:ext cx="629178" cy="805342"/>
            <a:chOff x="2692865" y="1779717"/>
            <a:chExt cx="5176005" cy="4643306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73214600-11AF-468F-BE1B-5230677CCD64}"/>
                </a:ext>
              </a:extLst>
            </p:cNvPr>
            <p:cNvSpPr/>
            <p:nvPr/>
          </p:nvSpPr>
          <p:spPr bwMode="auto">
            <a:xfrm>
              <a:off x="2692865" y="1779717"/>
              <a:ext cx="5167619" cy="4639112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7D1ACA12-A0FE-489E-A6A6-2C4EC5CBED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67799" y="3129238"/>
              <a:ext cx="14345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70D93F2-8B33-4A00-89A9-32F1686B55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77049" y="3952684"/>
              <a:ext cx="239925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DC3BEC2-42E8-45C1-B687-5B38A9D3FA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207" y="4776130"/>
              <a:ext cx="33078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AF36E14-75C9-4C11-A87C-171AB08ACD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79427" y="5599576"/>
              <a:ext cx="42112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00FCE374-8644-4315-AB42-1C8D851FD3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1251" y="6423023"/>
              <a:ext cx="51676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B336FE60-92E5-4137-84A5-1CCCCB4AB887}"/>
              </a:ext>
            </a:extLst>
          </p:cNvPr>
          <p:cNvCxnSpPr/>
          <p:nvPr/>
        </p:nvCxnSpPr>
        <p:spPr bwMode="auto">
          <a:xfrm>
            <a:off x="7197754" y="604007"/>
            <a:ext cx="58469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AC07F38-51EE-4830-A890-B5318530D455}"/>
              </a:ext>
            </a:extLst>
          </p:cNvPr>
          <p:cNvGrpSpPr/>
          <p:nvPr/>
        </p:nvGrpSpPr>
        <p:grpSpPr>
          <a:xfrm>
            <a:off x="1046483" y="5911241"/>
            <a:ext cx="6848962" cy="566753"/>
            <a:chOff x="350241" y="5448044"/>
            <a:chExt cx="8399476" cy="57045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40B62243-7C5F-4B4C-9438-C35F80B0A080}"/>
                </a:ext>
              </a:extLst>
            </p:cNvPr>
            <p:cNvSpPr/>
            <p:nvPr/>
          </p:nvSpPr>
          <p:spPr bwMode="auto">
            <a:xfrm>
              <a:off x="350241" y="5448044"/>
              <a:ext cx="8321879" cy="57045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3E438F7-8641-48F9-84B1-9702AB66C674}"/>
                </a:ext>
              </a:extLst>
            </p:cNvPr>
            <p:cNvSpPr txBox="1"/>
            <p:nvPr/>
          </p:nvSpPr>
          <p:spPr>
            <a:xfrm>
              <a:off x="350241" y="5533215"/>
              <a:ext cx="8399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My Recommendation: Don’t Use Miticides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3483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B6820-EF90-4BE8-B443-AAA41436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789" y="719893"/>
            <a:ext cx="4918563" cy="661495"/>
          </a:xfrm>
        </p:spPr>
        <p:txBody>
          <a:bodyPr/>
          <a:lstStyle/>
          <a:p>
            <a:r>
              <a:rPr lang="en-US" sz="2800" dirty="0"/>
              <a:t>Treatment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8729A9-659D-415A-A8B7-5425AE43A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754445"/>
            <a:ext cx="8657437" cy="4132866"/>
          </a:xfrm>
        </p:spPr>
        <p:txBody>
          <a:bodyPr/>
          <a:lstStyle/>
          <a:p>
            <a:r>
              <a:rPr lang="en-US" sz="1800" dirty="0"/>
              <a:t>Subject Of A Long-Standing &amp; Very Heated Debate</a:t>
            </a:r>
          </a:p>
          <a:p>
            <a:endParaRPr lang="en-US" sz="800" dirty="0"/>
          </a:p>
          <a:p>
            <a:r>
              <a:rPr lang="en-US" sz="1800" dirty="0"/>
              <a:t>Pros</a:t>
            </a:r>
          </a:p>
          <a:p>
            <a:pPr lvl="1"/>
            <a:r>
              <a:rPr lang="en-US" sz="1600" dirty="0"/>
              <a:t>Allows Natural Selection To Operate</a:t>
            </a:r>
          </a:p>
          <a:p>
            <a:pPr lvl="2"/>
            <a:r>
              <a:rPr lang="en-US" sz="1400" dirty="0"/>
              <a:t>Bees Adapt Over Generations and Develop Resistance</a:t>
            </a:r>
          </a:p>
          <a:p>
            <a:pPr lvl="2"/>
            <a:r>
              <a:rPr lang="en-US" sz="1400" dirty="0"/>
              <a:t>Working In Feral Population</a:t>
            </a:r>
          </a:p>
          <a:p>
            <a:pPr lvl="1"/>
            <a:r>
              <a:rPr lang="en-US" sz="1600" dirty="0"/>
              <a:t>Does Not Introduce Chemicals Into The Hive Or Expose Bee Keeper</a:t>
            </a:r>
          </a:p>
          <a:p>
            <a:endParaRPr lang="en-US" sz="800" dirty="0"/>
          </a:p>
          <a:p>
            <a:r>
              <a:rPr lang="en-US" sz="1800" dirty="0"/>
              <a:t>Cons</a:t>
            </a:r>
          </a:p>
          <a:p>
            <a:pPr lvl="1"/>
            <a:r>
              <a:rPr lang="en-US" sz="1600" dirty="0"/>
              <a:t>High Loss Of Hives Until Evolution Wins</a:t>
            </a:r>
          </a:p>
          <a:p>
            <a:pPr lvl="1"/>
            <a:r>
              <a:rPr lang="en-US" sz="1600" dirty="0"/>
              <a:t>Dying Hives Increase Mite Counts Of Nearby Hives (Robbing)</a:t>
            </a:r>
          </a:p>
          <a:p>
            <a:pPr lvl="2"/>
            <a:r>
              <a:rPr lang="en-US" sz="1400" dirty="0"/>
              <a:t>“Mite Bombs”  -- Be Prepared To Have Upset Bee Keepers Around You</a:t>
            </a:r>
          </a:p>
          <a:p>
            <a:pPr lvl="1"/>
            <a:r>
              <a:rPr lang="en-US" sz="1600" dirty="0"/>
              <a:t>Intentionally Letting Creatures Under Your Care “Suffer” &amp; Die</a:t>
            </a:r>
          </a:p>
          <a:p>
            <a:endParaRPr lang="en-US" sz="800" dirty="0"/>
          </a:p>
          <a:p>
            <a:r>
              <a:rPr lang="en-US" sz="1800" dirty="0"/>
              <a:t>Mite Resistant Bees Are The Ultimate Solution</a:t>
            </a:r>
          </a:p>
          <a:p>
            <a:pPr marL="0" indent="0">
              <a:buNone/>
            </a:pPr>
            <a:r>
              <a:rPr lang="en-US" sz="1800" dirty="0"/>
              <a:t>     But There Are Better Ways To Get There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2A57FCE-3529-43B3-912F-7A9CCD5B4ECE}"/>
              </a:ext>
            </a:extLst>
          </p:cNvPr>
          <p:cNvGrpSpPr/>
          <p:nvPr/>
        </p:nvGrpSpPr>
        <p:grpSpPr>
          <a:xfrm>
            <a:off x="8036650" y="477704"/>
            <a:ext cx="629178" cy="805342"/>
            <a:chOff x="2692865" y="1779717"/>
            <a:chExt cx="5176005" cy="4643306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C0FEABF2-AC53-4DF4-9B07-853A026190BC}"/>
                </a:ext>
              </a:extLst>
            </p:cNvPr>
            <p:cNvSpPr/>
            <p:nvPr/>
          </p:nvSpPr>
          <p:spPr bwMode="auto">
            <a:xfrm>
              <a:off x="2692865" y="1779717"/>
              <a:ext cx="5167619" cy="4639112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A40BDE6A-EAED-47E3-8F98-BD7406CC4F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67799" y="3129238"/>
              <a:ext cx="14345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C357248E-E3CE-43E2-A19F-02D167771D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77049" y="3952684"/>
              <a:ext cx="239925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AECE918-6F5A-49C6-92AC-6BF391D522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8207" y="4776130"/>
              <a:ext cx="33078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B01F45B-5B33-4DF6-A4FF-FDB8A87474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79427" y="5599576"/>
              <a:ext cx="42112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433C5E6-33C1-489D-8CE8-43FF0BAE85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1251" y="6423023"/>
              <a:ext cx="51676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4D0D08C-6729-4C12-BEC0-2C5351AE7986}"/>
              </a:ext>
            </a:extLst>
          </p:cNvPr>
          <p:cNvCxnSpPr/>
          <p:nvPr/>
        </p:nvCxnSpPr>
        <p:spPr bwMode="auto">
          <a:xfrm>
            <a:off x="7432646" y="1199626"/>
            <a:ext cx="58469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ACD48BF-A335-4ABB-847B-60CB795A7E2F}"/>
              </a:ext>
            </a:extLst>
          </p:cNvPr>
          <p:cNvGrpSpPr/>
          <p:nvPr/>
        </p:nvGrpSpPr>
        <p:grpSpPr>
          <a:xfrm>
            <a:off x="1046483" y="6020298"/>
            <a:ext cx="6848962" cy="566753"/>
            <a:chOff x="350241" y="5448044"/>
            <a:chExt cx="8399476" cy="5704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653CE72-CFC3-4F2B-BAFA-32AC0373370D}"/>
                </a:ext>
              </a:extLst>
            </p:cNvPr>
            <p:cNvSpPr/>
            <p:nvPr/>
          </p:nvSpPr>
          <p:spPr bwMode="auto">
            <a:xfrm>
              <a:off x="350241" y="5448044"/>
              <a:ext cx="8321879" cy="57045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21799C1-36BA-4ACC-AF8B-CA04116DE4FA}"/>
                </a:ext>
              </a:extLst>
            </p:cNvPr>
            <p:cNvSpPr txBox="1"/>
            <p:nvPr/>
          </p:nvSpPr>
          <p:spPr>
            <a:xfrm>
              <a:off x="350241" y="5533215"/>
              <a:ext cx="8399476" cy="40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My Recommendation: Treat If Warranted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05A8C00-4D1A-4479-9DF7-4243856B97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3191" y="2721729"/>
            <a:ext cx="1588981" cy="4554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43273F-BD44-45E0-9228-F9F8C63437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2804" y="4092152"/>
            <a:ext cx="1605982" cy="599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AB28F9A-8949-4785-B525-5525182EDC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0619" y="5434358"/>
            <a:ext cx="2449010" cy="4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5009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ategory xmlns="81163171-bbee-4fa2-b852-14237195ce27" xsi:nil="true"/>
    <Summary xmlns="81163171-bbee-4fa2-b852-14237195ce27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442FCACA12B4EAF55DEE690108762" ma:contentTypeVersion="3" ma:contentTypeDescription="Create a new document." ma:contentTypeScope="" ma:versionID="8e3c77f9e08357bec72d2994c562fc68">
  <xsd:schema xmlns:xsd="http://www.w3.org/2001/XMLSchema" xmlns:p="http://schemas.microsoft.com/office/2006/metadata/properties" xmlns:ns2="81163171-bbee-4fa2-b852-14237195ce27" targetNamespace="http://schemas.microsoft.com/office/2006/metadata/properties" ma:root="true" ma:fieldsID="b8683fa2773c4c9f17677cd4ed3fcb54" ns2:_="">
    <xsd:import namespace="81163171-bbee-4fa2-b852-14237195ce27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Summa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1163171-bbee-4fa2-b852-14237195ce27" elementFormDefault="qualified">
    <xsd:import namespace="http://schemas.microsoft.com/office/2006/documentManagement/types"/>
    <xsd:element name="Category" ma:index="2" nillable="true" ma:displayName="Category" ma:list="{72eae3e9-192f-4500-bf00-afae628c296f}" ma:internalName="Category" ma:readOnly="false" ma:showField="Title">
      <xsd:simpleType>
        <xsd:restriction base="dms:Lookup"/>
      </xsd:simpleType>
    </xsd:element>
    <xsd:element name="Summary" ma:index="3" nillable="true" ma:displayName="Summary" ma:internalName="Summar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91942DF-9841-4BC0-9EA1-C27629B8019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EB58032A-6FC4-4729-9850-D29BB58AE3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C6688-4159-46BD-9801-4AF7079EB1C4}">
  <ds:schemaRefs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81163171-bbee-4fa2-b852-14237195ce27"/>
    <ds:schemaRef ds:uri="http://purl.org/dc/terms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7B54E02D-65B9-474C-A111-A30FD5989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63171-bbee-4fa2-b852-14237195ce2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27927</TotalTime>
  <Words>758</Words>
  <Application>Microsoft Office PowerPoint</Application>
  <PresentationFormat>On-screen Show (4:3)</PresentationFormat>
  <Paragraphs>179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Slide 1</vt:lpstr>
      <vt:lpstr>Overview</vt:lpstr>
      <vt:lpstr>Some Background</vt:lpstr>
      <vt:lpstr>Why Is August So Important?</vt:lpstr>
      <vt:lpstr>Integrated Pest Management (IPM)</vt:lpstr>
      <vt:lpstr>Sampling</vt:lpstr>
      <vt:lpstr>Treatment: “An” IPM Pyramid</vt:lpstr>
      <vt:lpstr>Miticides - A Declining Method -</vt:lpstr>
      <vt:lpstr>Treatment Free</vt:lpstr>
      <vt:lpstr>Organic Treatments - Heat &amp; Presence of Brood Key Considerations -</vt:lpstr>
      <vt:lpstr>Options Summary</vt:lpstr>
      <vt:lpstr>Slide 12</vt:lpstr>
    </vt:vector>
  </TitlesOfParts>
  <Company>BMDO VIPC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Pat Brawley</dc:creator>
  <cp:lastModifiedBy>Wayne</cp:lastModifiedBy>
  <cp:revision>589</cp:revision>
  <cp:lastPrinted>2017-04-11T23:41:07Z</cp:lastPrinted>
  <dcterms:created xsi:type="dcterms:W3CDTF">2001-02-21T13:45:29Z</dcterms:created>
  <dcterms:modified xsi:type="dcterms:W3CDTF">2017-08-27T17:49:43Z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