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42"/>
  </p:notesMasterIdLst>
  <p:sldIdLst>
    <p:sldId id="256" r:id="rId2"/>
    <p:sldId id="326" r:id="rId3"/>
    <p:sldId id="352" r:id="rId4"/>
    <p:sldId id="353" r:id="rId5"/>
    <p:sldId id="387" r:id="rId6"/>
    <p:sldId id="386" r:id="rId7"/>
    <p:sldId id="328" r:id="rId8"/>
    <p:sldId id="329" r:id="rId9"/>
    <p:sldId id="330" r:id="rId10"/>
    <p:sldId id="356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58" r:id="rId20"/>
    <p:sldId id="359" r:id="rId21"/>
    <p:sldId id="360" r:id="rId22"/>
    <p:sldId id="339" r:id="rId23"/>
    <p:sldId id="340" r:id="rId24"/>
    <p:sldId id="341" r:id="rId25"/>
    <p:sldId id="362" r:id="rId26"/>
    <p:sldId id="364" r:id="rId27"/>
    <p:sldId id="385" r:id="rId28"/>
    <p:sldId id="342" r:id="rId29"/>
    <p:sldId id="344" r:id="rId30"/>
    <p:sldId id="345" r:id="rId31"/>
    <p:sldId id="346" r:id="rId32"/>
    <p:sldId id="349" r:id="rId33"/>
    <p:sldId id="350" r:id="rId34"/>
    <p:sldId id="351" r:id="rId35"/>
    <p:sldId id="391" r:id="rId36"/>
    <p:sldId id="396" r:id="rId37"/>
    <p:sldId id="397" r:id="rId38"/>
    <p:sldId id="398" r:id="rId39"/>
    <p:sldId id="399" r:id="rId40"/>
    <p:sldId id="40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95746DD-7458-4429-A437-10AB356B5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0CF4F-2F48-4647-A6F0-058C9781FDB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FB56C4D9-3875-4BD2-9184-01F580D3BD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4E2D-C1A9-4022-B71F-91B31DB3A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4C0C8-97BC-4500-A7A6-E72F9BA7B4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72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alt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DC3A0E4-0AC3-4E54-BE5F-655ADD766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22B-601F-4BC3-BD78-5DFDBF8CC9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en-US" alt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E23FAB-0DDB-468B-BEB8-DEBC81187F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20A78A-0D60-466A-8546-3793251592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9101-17D6-42E7-B182-60F00D448A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2C208-9A7C-44D5-B6B3-43A7164F7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8A79-8854-4153-BE4B-6971430FB6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E271-8320-4996-B657-C006BC396E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54DD-7A16-4FC6-AD9A-A8BE525ED0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D9BB5-BB33-4507-A53B-5F8CB5DAF8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DC1C-B41B-48A9-8544-65DBC44916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86C1-D523-400C-8DFA-60BBE7F7AE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B19F6-43BE-455D-B632-5ED7E574B4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1DB43-351F-4C16-8FC0-97C5C8B798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B22317-2FF1-4EE6-9BCA-68545FB8A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16" r:id="rId7"/>
    <p:sldLayoutId id="2147483926" r:id="rId8"/>
    <p:sldLayoutId id="2147483917" r:id="rId9"/>
    <p:sldLayoutId id="2147483918" r:id="rId10"/>
    <p:sldLayoutId id="2147483927" r:id="rId11"/>
    <p:sldLayoutId id="2147483928" r:id="rId12"/>
    <p:sldLayoutId id="2147483919" r:id="rId13"/>
    <p:sldLayoutId id="2147483929" r:id="rId14"/>
    <p:sldLayoutId id="2147483930" r:id="rId15"/>
    <p:sldLayoutId id="2147483931" r:id="rId16"/>
    <p:sldLayoutId id="214748393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1641475"/>
            <a:ext cx="6596062" cy="182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>
                <a:ln>
                  <a:noFill/>
                </a:ln>
                <a:solidFill>
                  <a:schemeClr val="tx1"/>
                </a:solidFill>
              </a:rPr>
              <a:t>Honey Bee Nutrition And Feeding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735388"/>
            <a:ext cx="6596062" cy="10890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Montgomery County Beekeepers Association</a:t>
            </a:r>
          </a:p>
          <a:p>
            <a:pPr eaLnBrk="1" hangingPunct="1"/>
            <a:r>
              <a:rPr lang="en-US" altLang="en-US" b="1" smtClean="0"/>
              <a:t>Michelle Gasaway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17430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Nectar And Pollen Not Available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Sweet-Tasting Juices From Overripe Fruit And Plant Exudates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 Honeydew And Store It As Honey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 Birdfeeders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 Grain From Animal Feeders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1524000"/>
            <a:ext cx="7162800" cy="39624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Extended Brood Rearing Is Not Possible Unless Pollen Or An Appropriate Source Of Protein And Vitamins Are Available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685800"/>
            <a:ext cx="75438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Honey Bees Can Live On A Pure Carbohydrate Diet For Extended Periods Of Time</a:t>
            </a:r>
            <a:b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mtClean="0">
                <a:ln>
                  <a:noFill/>
                </a:ln>
              </a:rPr>
              <a:t/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Bees Are Unable To Use Pollen As An Energy Source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1219200"/>
            <a:ext cx="7391400" cy="39624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An Average Hive of Honey Bees Can Collect</a:t>
            </a:r>
            <a:b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100 lbs. of Pollen in a Season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1143000"/>
            <a:ext cx="7391400" cy="43434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  <a:solidFill>
                  <a:schemeClr val="tx1"/>
                </a:solidFill>
              </a:rPr>
              <a:t>Adult Queens Obtain Protein From Royal Jelly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838200"/>
            <a:ext cx="74676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Adult Workers (1-14 Days Old) Obtain Dietary Protein From Pollen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990600"/>
            <a:ext cx="74676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Adult Drones (1-8 Days Old) Obtain Dietary Protein From Food Supplied By Young Workers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If Young Workers Do Not Consume Needed Proteins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077200" cy="3611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Brood Food Glands Will Not Develop Completely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 Royal Jelly Will Not Support Normal Growth And Development Of Larvae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 Not Support Egg Production In The Queen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457200"/>
            <a:ext cx="74676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When Nurse Bees Begin Producing Royal Jelly For Young Larvae And The Queen, They Need A Diet High In Vitamins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990600"/>
            <a:ext cx="7467600" cy="49530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</a:rPr>
              <a:t>Vitellogenin Is The Main Storage Protein In Honey Bee Hemolymph</a:t>
            </a:r>
            <a:br>
              <a:rPr lang="en-US" altLang="en-US" sz="5400" smtClean="0">
                <a:ln>
                  <a:noFill/>
                </a:ln>
              </a:rPr>
            </a:br>
            <a:r>
              <a:rPr lang="en-US" altLang="en-US" sz="5400" smtClean="0">
                <a:ln>
                  <a:noFill/>
                </a:ln>
              </a:rPr>
              <a:t>(bee blood)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  <a:solidFill>
                  <a:schemeClr val="tx1"/>
                </a:solidFill>
              </a:rPr>
              <a:t>Honey Bee Diet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162800" cy="3733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48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4800" b="1" smtClean="0"/>
              <a:t>Pollen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4800" b="1" smtClean="0"/>
              <a:t>Nectar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4800" b="1" smtClean="0"/>
              <a:t>Water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1828800"/>
            <a:ext cx="7315200" cy="3276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Food Of Larval Bees Is Entirely Different From That Of Adult Bees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</a:rPr>
              <a:t>Larval Honey Bees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Worker and drone larvae receive royal jelly for first two days, then worker and drone jelly + (bee bread)</a:t>
            </a:r>
          </a:p>
          <a:p>
            <a:pPr eaLnBrk="1" fontAlgn="auto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Queen larvae receive royal jelly throughout their larval period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1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53975"/>
            <a:ext cx="10668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0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39688"/>
            <a:ext cx="10366375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762000"/>
            <a:ext cx="7315200" cy="51816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Pollen Is Essential For The Growth Of Emerging Young Bees And For The Development Of The Brood Food Glands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533400"/>
            <a:ext cx="7391400" cy="28194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Anytime Less Than Three Full Frames Of Honey, The Colony Should Be Fed</a:t>
            </a:r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862013" y="40386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/>
              <a:t>Do Not Feed Brown Sugar Or Molasses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239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-612775" y="-34925"/>
            <a:ext cx="1036637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1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1375" y="-79375"/>
            <a:ext cx="10823575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838200"/>
            <a:ext cx="7467600" cy="47244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  <a:solidFill>
                  <a:schemeClr val="tx1"/>
                </a:solidFill>
              </a:rPr>
              <a:t>Pollen Supplement</a:t>
            </a:r>
            <a:br>
              <a:rPr lang="en-US" altLang="en-US" sz="60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z="6000" smtClean="0">
                <a:ln>
                  <a:noFill/>
                </a:ln>
                <a:solidFill>
                  <a:schemeClr val="tx1"/>
                </a:solidFill>
              </a:rPr>
              <a:t>Pollen Substitute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</a:rPr>
              <a:t>1 Pollen Cake</a:t>
            </a:r>
            <a:br>
              <a:rPr lang="en-US" altLang="en-US" sz="5400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/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2 oz. Pollen</a:t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5.5 oz. Water</a:t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10.5 oz. Sugar</a:t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6 oz. Soybean Flour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1143000"/>
            <a:ext cx="7620000" cy="44958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</a:rPr>
              <a:t>Water Is A Vital Component In The Honey Bee Diet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  <a:solidFill>
                  <a:schemeClr val="tx1"/>
                </a:solidFill>
              </a:rPr>
              <a:t>32 Pollen Cakes</a:t>
            </a:r>
            <a:r>
              <a:rPr lang="en-US" altLang="en-US" smtClean="0">
                <a:ln>
                  <a:noFill/>
                </a:ln>
              </a:rPr>
              <a:t/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/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4 lbs. Pollen</a:t>
            </a:r>
            <a:b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11 lbs. Water</a:t>
            </a:r>
            <a:b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21 lbs. Sugar</a:t>
            </a:r>
            <a:b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12 lbs. Soybean Flour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0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80963"/>
            <a:ext cx="10363200" cy="70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0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14288"/>
            <a:ext cx="1005840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0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53975"/>
            <a:ext cx="102108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  <a:solidFill>
                  <a:schemeClr val="tx1"/>
                </a:solidFill>
              </a:rPr>
              <a:t>Pollen Substitutes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743200"/>
            <a:ext cx="7696200" cy="3200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3600" b="1" smtClean="0"/>
              <a:t>Bee Pro® Is A Soy Meal Based Diet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3600" b="1" smtClean="0"/>
              <a:t>Feed Bee® Is A Non-Soy Based Diet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3600" b="1" smtClean="0"/>
              <a:t>MegaBee™  The Tucson Bee Diet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3600" b="1" smtClean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543800" cy="5562600"/>
          </a:xfrm>
        </p:spPr>
        <p:txBody>
          <a:bodyPr/>
          <a:lstStyle/>
          <a:p>
            <a:pPr eaLnBrk="1" hangingPunct="1"/>
            <a:r>
              <a:rPr lang="en-US" altLang="en-US" sz="6600" smtClean="0">
                <a:ln>
                  <a:noFill/>
                </a:ln>
              </a:rPr>
              <a:t>MegaBee™ May Be Used As A Liquid, Patty Or As Dry Feed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1295400" y="609600"/>
            <a:ext cx="6799263" cy="1303338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ln>
                  <a:noFill/>
                </a:ln>
              </a:rPr>
              <a:t>MegaBee™</a:t>
            </a:r>
            <a:endParaRPr lang="en-US" altLang="en-US" sz="6000" smtClean="0">
              <a:ln>
                <a:noFill/>
              </a:ln>
            </a:endParaRPr>
          </a:p>
        </p:txBody>
      </p:sp>
      <p:pic>
        <p:nvPicPr>
          <p:cNvPr id="57346" name="Picture 3" descr="http://www.megabeediet.com/art/bees_eating_megabee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741738" cy="2489200"/>
          </a:xfrm>
          <a:noFill/>
        </p:spPr>
      </p:pic>
      <p:pic>
        <p:nvPicPr>
          <p:cNvPr id="57347" name="Picture 2" descr="http://megabeediet.com/art/bees_eating_megabee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429000"/>
            <a:ext cx="3886200" cy="2587625"/>
          </a:xfr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6"/>
          <p:cNvSpPr>
            <a:spLocks noGrp="1"/>
          </p:cNvSpPr>
          <p:nvPr>
            <p:ph type="title"/>
          </p:nvPr>
        </p:nvSpPr>
        <p:spPr>
          <a:xfrm>
            <a:off x="1176338" y="838200"/>
            <a:ext cx="6672262" cy="1295400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ln>
                  <a:noFill/>
                </a:ln>
              </a:rPr>
              <a:t>MegaBee™</a:t>
            </a:r>
            <a:endParaRPr lang="en-US" altLang="en-US" sz="7200" smtClean="0">
              <a:ln>
                <a:noFill/>
              </a:ln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smtClean="0"/>
              <a:t>Tripled Brood Production And Increased Adult Population By 30% Over Controls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smtClean="0"/>
              <a:t>In stock now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smtClean="0"/>
              <a:t>Bluebonnet Beekeeping Supplies!</a:t>
            </a:r>
            <a:r>
              <a:rPr lang="en-US" sz="2700" smtClean="0"/>
              <a:t/>
            </a:r>
            <a:br>
              <a:rPr lang="en-US" sz="2700" smtClean="0"/>
            </a:br>
            <a:endParaRPr lang="en-US" sz="270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ln>
                  <a:noFill/>
                </a:ln>
              </a:rPr>
              <a:t>Whats Blooming?</a:t>
            </a:r>
          </a:p>
        </p:txBody>
      </p:sp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38200" y="2514600"/>
            <a:ext cx="7543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/>
              <a:t>Wild Onions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Almond Verbena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Mist Flower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Grancy Graybeard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Abelia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Ragweed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Goldenrod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/>
              <a:t>Texas Sage</a:t>
            </a:r>
          </a:p>
          <a:p>
            <a:pPr marL="285750" indent="-285750"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2276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088" y="914400"/>
            <a:ext cx="21748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1573213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505200"/>
            <a:ext cx="24971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54025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1538" y="3597275"/>
            <a:ext cx="21177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4763" y="4549775"/>
            <a:ext cx="20875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>
                <a:ln>
                  <a:noFill/>
                </a:ln>
              </a:rPr>
              <a:t>Water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3600" b="1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smtClean="0"/>
              <a:t>Carrying Dissolved Food Materials To All Parts Of The Body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smtClean="0"/>
              <a:t>Assists In The Removal Of Waste Products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smtClean="0"/>
              <a:t>Involved In Digesting And Metabolizing Food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en-US" sz="6000" b="1" smtClean="0">
                <a:ln>
                  <a:noFill/>
                </a:ln>
              </a:rPr>
              <a:t>Any Questions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895600" y="2514600"/>
            <a:ext cx="3429000" cy="3429000"/>
          </a:xfrm>
          <a:prstGeom prst="actionButtonHel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 idx="4294967295"/>
          </p:nvPr>
        </p:nvSpPr>
        <p:spPr>
          <a:xfrm>
            <a:off x="598488" y="1219200"/>
            <a:ext cx="2536825" cy="13716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</a:rPr>
              <a:t>Nectar</a:t>
            </a:r>
          </a:p>
        </p:txBody>
      </p:sp>
      <p:pic>
        <p:nvPicPr>
          <p:cNvPr id="25602" name="Content Placeholder 5" descr="033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3657600" y="1600200"/>
            <a:ext cx="4868863" cy="32321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896938" y="2895600"/>
            <a:ext cx="2536825" cy="243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smtClean="0"/>
              <a:t>Carbohydrate Source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smtClean="0"/>
              <a:t>“Energy Source”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1058863" y="1147763"/>
            <a:ext cx="2536825" cy="13716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n>
                  <a:noFill/>
                </a:ln>
              </a:rPr>
              <a:t>Pollen</a:t>
            </a:r>
          </a:p>
        </p:txBody>
      </p:sp>
      <p:pic>
        <p:nvPicPr>
          <p:cNvPr id="26626" name="Content Placeholder 6" descr="188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76688" y="533400"/>
            <a:ext cx="4643437" cy="304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69963" y="2519363"/>
            <a:ext cx="2611437" cy="3441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smtClean="0"/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Amino Acids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Minerals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Vitamins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Fats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Sterols</a:t>
            </a:r>
            <a:endParaRPr lang="en-US" sz="27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0"/>
            <a:ext cx="5130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n>
                  <a:noFill/>
                </a:ln>
                <a:solidFill>
                  <a:schemeClr val="tx1"/>
                </a:solidFill>
              </a:rPr>
              <a:t>Protein Content Of Pollens Varies From 10-36%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924800" cy="4144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28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b="1" smtClean="0"/>
              <a:t>Not All Pollens Are Nutritionally Alike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b="1" smtClean="0"/>
              <a:t>Bees Generally Collect And Utilize A Mixture Of Pollens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b="1" smtClean="0"/>
              <a:t>Many Individual Pollens Are Nutritionally Inadequate, Lacking In Certain Amino Acids Required By Bees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12192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n>
                  <a:noFill/>
                </a:ln>
              </a:rPr>
              <a:t>A Total Of 10 Amino Acids Must Be Present In The Diet Of Honey Bees For Maximum Development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solidFill>
                  <a:schemeClr val="tx1"/>
                </a:solidFill>
              </a:rPr>
              <a:t>Ten Essential Amino Acids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6705600" cy="4144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Threonine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Methionine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Leucine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Iso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-leucine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Phenylalanine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Lysine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Histidine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Arginine</a:t>
            </a:r>
          </a:p>
          <a:p>
            <a:pPr eaLnBrk="1" fontAlgn="auto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Tryptophan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970</TotalTime>
  <Words>481</Words>
  <Application>Microsoft Office PowerPoint</Application>
  <PresentationFormat>On-screen Show (4:3)</PresentationFormat>
  <Paragraphs>94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Garamond</vt:lpstr>
      <vt:lpstr>Arial</vt:lpstr>
      <vt:lpstr>Wingdings</vt:lpstr>
      <vt:lpstr>Organic</vt:lpstr>
      <vt:lpstr>Honey Bee Nutrition And Feeding </vt:lpstr>
      <vt:lpstr>Honey Bee Diet</vt:lpstr>
      <vt:lpstr>Water Is A Vital Component In The Honey Bee Diet</vt:lpstr>
      <vt:lpstr>Water</vt:lpstr>
      <vt:lpstr>Nectar</vt:lpstr>
      <vt:lpstr>Pollen</vt:lpstr>
      <vt:lpstr>Protein Content Of Pollens Varies From 10-36%</vt:lpstr>
      <vt:lpstr>A Total Of 10 Amino Acids Must Be Present In The Diet Of Honey Bees For Maximum Development</vt:lpstr>
      <vt:lpstr>Ten Essential Amino Acids</vt:lpstr>
      <vt:lpstr>Nectar And Pollen Not Available</vt:lpstr>
      <vt:lpstr>Extended Brood Rearing Is Not Possible Unless Pollen Or An Appropriate Source Of Protein And Vitamins Are Available</vt:lpstr>
      <vt:lpstr>Honey Bees Can Live On A Pure Carbohydrate Diet For Extended Periods Of Time  Bees Are Unable To Use Pollen As An Energy Source</vt:lpstr>
      <vt:lpstr>An Average Hive of Honey Bees Can Collect 100 lbs. of Pollen in a Season</vt:lpstr>
      <vt:lpstr>Adult Queens Obtain Protein From Royal Jelly</vt:lpstr>
      <vt:lpstr>Adult Workers (1-14 Days Old) Obtain Dietary Protein From Pollen</vt:lpstr>
      <vt:lpstr>Adult Drones (1-8 Days Old) Obtain Dietary Protein From Food Supplied By Young Workers</vt:lpstr>
      <vt:lpstr>If Young Workers Do Not Consume Needed Proteins</vt:lpstr>
      <vt:lpstr>When Nurse Bees Begin Producing Royal Jelly For Young Larvae And The Queen, They Need A Diet High In Vitamins</vt:lpstr>
      <vt:lpstr>Vitellogenin Is The Main Storage Protein In Honey Bee Hemolymph (bee blood)</vt:lpstr>
      <vt:lpstr>Food Of Larval Bees Is Entirely Different From That Of Adult Bees</vt:lpstr>
      <vt:lpstr>Larval Honey Bees</vt:lpstr>
      <vt:lpstr>Slide 22</vt:lpstr>
      <vt:lpstr>Slide 23</vt:lpstr>
      <vt:lpstr>Pollen Is Essential For The Growth Of Emerging Young Bees And For The Development Of The Brood Food Glands</vt:lpstr>
      <vt:lpstr>Anytime Less Than Three Full Frames Of Honey, The Colony Should Be Fed</vt:lpstr>
      <vt:lpstr>Slide 26</vt:lpstr>
      <vt:lpstr>Slide 27</vt:lpstr>
      <vt:lpstr>Pollen Supplement Pollen Substitute</vt:lpstr>
      <vt:lpstr>1 Pollen Cake  2 oz. Pollen 5.5 oz. Water 10.5 oz. Sugar 6 oz. Soybean Flour</vt:lpstr>
      <vt:lpstr>32 Pollen Cakes  4 lbs. Pollen 11 lbs. Water 21 lbs. Sugar 12 lbs. Soybean Flour</vt:lpstr>
      <vt:lpstr>Slide 31</vt:lpstr>
      <vt:lpstr>Slide 32</vt:lpstr>
      <vt:lpstr>Slide 33</vt:lpstr>
      <vt:lpstr>Pollen Substitutes</vt:lpstr>
      <vt:lpstr>MegaBee™ May Be Used As A Liquid, Patty Or As Dry Feed</vt:lpstr>
      <vt:lpstr>MegaBee™</vt:lpstr>
      <vt:lpstr>MegaBee™</vt:lpstr>
      <vt:lpstr>Whats Blooming?</vt:lpstr>
      <vt:lpstr>Slide 39</vt:lpstr>
      <vt:lpstr>Any Questions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Products: All You Need To Know</dc:title>
  <dc:creator>LatitudeD620</dc:creator>
  <cp:lastModifiedBy>Wayne</cp:lastModifiedBy>
  <cp:revision>137</cp:revision>
  <dcterms:created xsi:type="dcterms:W3CDTF">2007-07-23T03:00:34Z</dcterms:created>
  <dcterms:modified xsi:type="dcterms:W3CDTF">2016-11-25T01:34:34Z</dcterms:modified>
</cp:coreProperties>
</file>