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383" r:id="rId6"/>
    <p:sldId id="553" r:id="rId7"/>
    <p:sldId id="557" r:id="rId8"/>
    <p:sldId id="555" r:id="rId9"/>
    <p:sldId id="556" r:id="rId10"/>
    <p:sldId id="558" r:id="rId11"/>
    <p:sldId id="559" r:id="rId12"/>
    <p:sldId id="561" r:id="rId13"/>
    <p:sldId id="562" r:id="rId14"/>
    <p:sldId id="563" r:id="rId15"/>
    <p:sldId id="564" r:id="rId16"/>
    <p:sldId id="552" r:id="rId17"/>
  </p:sldIdLst>
  <p:sldSz cx="9144000" cy="6858000" type="screen4x3"/>
  <p:notesSz cx="71024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  <a:srgbClr val="00CC99"/>
    <a:srgbClr val="E6E6E6"/>
    <a:srgbClr val="6699FF"/>
    <a:srgbClr val="008000"/>
    <a:srgbClr val="003399"/>
    <a:srgbClr val="990000"/>
    <a:srgbClr val="003366"/>
    <a:srgbClr val="FFFF66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0954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00954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F5E752-61C9-4D4A-86E7-69B48DE2B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4432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8088" y="701675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0477"/>
            <a:ext cx="5208482" cy="421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0954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00954"/>
            <a:ext cx="3077739" cy="46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8" tIns="47060" rIns="94118" bIns="4706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8352C7-79B4-4A15-9656-451A64C92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029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300"/>
              </a:spcAft>
              <a:defRPr sz="2000"/>
            </a:lvl1pPr>
            <a:lvl2pPr>
              <a:lnSpc>
                <a:spcPct val="100000"/>
              </a:lnSpc>
              <a:spcAft>
                <a:spcPts val="300"/>
              </a:spcAft>
              <a:defRPr sz="1800"/>
            </a:lvl2pPr>
            <a:lvl3pPr>
              <a:lnSpc>
                <a:spcPct val="100000"/>
              </a:lnSpc>
              <a:spcAft>
                <a:spcPts val="300"/>
              </a:spcAft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300"/>
              </a:spcAft>
              <a:defRPr sz="1400"/>
            </a:lvl4pPr>
            <a:lvl5pPr>
              <a:lnSpc>
                <a:spcPct val="100000"/>
              </a:lnSpc>
              <a:spcAft>
                <a:spcPts val="300"/>
              </a:spcAft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611779"/>
            <a:ext cx="25413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Presentation For Jun 17 Meeting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65418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5418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044" y="274638"/>
            <a:ext cx="707175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881941"/>
            <a:ext cx="41140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521703"/>
            <a:ext cx="41140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194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170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13700"/>
            <a:ext cx="5486400" cy="2886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1294" y="312716"/>
            <a:ext cx="6866906" cy="120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40402"/>
            <a:ext cx="7772400" cy="415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Freeform 8"/>
          <p:cNvSpPr>
            <a:spLocks noChangeAspect="1" noChangeArrowheads="1"/>
          </p:cNvSpPr>
          <p:nvPr/>
        </p:nvSpPr>
        <p:spPr bwMode="auto">
          <a:xfrm>
            <a:off x="-4763" y="1734240"/>
            <a:ext cx="914876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3" y="2"/>
              </a:cxn>
            </a:cxnLst>
            <a:rect l="0" t="0" r="r" b="b"/>
            <a:pathLst>
              <a:path w="5763" h="2">
                <a:moveTo>
                  <a:pt x="0" y="0"/>
                </a:moveTo>
                <a:lnTo>
                  <a:pt x="5763" y="2"/>
                </a:lnTo>
              </a:path>
            </a:pathLst>
          </a:custGeom>
          <a:solidFill>
            <a:srgbClr val="FFFFFF"/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715000" y="6580188"/>
            <a:ext cx="3246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>
              <a:defRPr/>
            </a:pPr>
            <a:fld id="{9022C700-C0F5-403D-B246-75116645C815}" type="slidenum">
              <a:rPr lang="en-US" sz="1200"/>
              <a:pPr algn="r">
                <a:defRPr/>
              </a:pPr>
              <a:t>‹#›</a:t>
            </a:fld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17" y="185721"/>
            <a:ext cx="1453677" cy="14573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2pPr>
      <a:lvl3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3pPr>
      <a:lvl4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4pPr>
      <a:lvl5pPr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5pPr>
      <a:lvl6pPr marL="4572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6pPr>
      <a:lvl7pPr marL="9144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7pPr>
      <a:lvl8pPr marL="13716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8pPr>
      <a:lvl9pPr marL="1828800" algn="ctr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rgbClr val="0000FF"/>
          </a:solidFill>
          <a:latin typeface="Arial" charset="0"/>
        </a:defRPr>
      </a:lvl9pPr>
    </p:titleStyle>
    <p:bodyStyle>
      <a:lvl1pPr marL="169863" indent="-169863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778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-"/>
        <a:defRPr sz="2200" b="1">
          <a:solidFill>
            <a:srgbClr val="0000FF"/>
          </a:solidFill>
          <a:latin typeface="+mn-lt"/>
        </a:defRPr>
      </a:lvl2pPr>
      <a:lvl3pPr marL="919163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–"/>
        <a:defRPr sz="2200" b="1">
          <a:solidFill>
            <a:srgbClr val="0000FF"/>
          </a:solidFill>
          <a:latin typeface="+mn-lt"/>
        </a:defRPr>
      </a:lvl3pPr>
      <a:lvl4pPr marL="1381125" indent="-347663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—"/>
        <a:defRPr sz="2200" b="1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»"/>
        <a:defRPr sz="2200" b="1">
          <a:solidFill>
            <a:srgbClr val="0000FF"/>
          </a:solidFill>
          <a:latin typeface="+mn-lt"/>
        </a:defRPr>
      </a:lvl5pPr>
      <a:lvl6pPr marL="2514600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»"/>
        <a:defRPr sz="2200" b="1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»"/>
        <a:defRPr sz="2200" b="1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»"/>
        <a:defRPr sz="2200" b="1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»"/>
        <a:defRPr sz="2200" b="1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95618" y="662498"/>
            <a:ext cx="7835317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/>
              <a:t>Honey, Water, &amp; Chemistry</a:t>
            </a:r>
          </a:p>
          <a:p>
            <a:pPr algn="ctr">
              <a:spcAft>
                <a:spcPts val="600"/>
              </a:spcAft>
            </a:pPr>
            <a:r>
              <a:rPr lang="en-US" b="1" dirty="0"/>
              <a:t>– June 2017 –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61248" y="5658210"/>
            <a:ext cx="365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Micky Cross</a:t>
            </a:r>
          </a:p>
          <a:p>
            <a:pPr algn="ctr"/>
            <a:r>
              <a:rPr lang="en-US" sz="2000" b="1" dirty="0"/>
              <a:t>Co-First Vice President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248" y="1910365"/>
            <a:ext cx="3377479" cy="33860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Crystallization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51" y="1827278"/>
            <a:ext cx="8682086" cy="3847656"/>
          </a:xfrm>
        </p:spPr>
        <p:txBody>
          <a:bodyPr/>
          <a:lstStyle/>
          <a:p>
            <a:r>
              <a:rPr lang="en-US" dirty="0"/>
              <a:t>It’s Good Thing</a:t>
            </a:r>
          </a:p>
          <a:p>
            <a:pPr lvl="1"/>
            <a:r>
              <a:rPr lang="en-US" dirty="0"/>
              <a:t>All Raw, Natural, Unfiltered Honey Will Crystallize</a:t>
            </a:r>
          </a:p>
          <a:p>
            <a:pPr lvl="1"/>
            <a:r>
              <a:rPr lang="en-US" dirty="0"/>
              <a:t>How Quickly Depends On Percent of Glucose</a:t>
            </a:r>
          </a:p>
          <a:p>
            <a:pPr lvl="2"/>
            <a:r>
              <a:rPr lang="en-US" dirty="0"/>
              <a:t>Higher Saturation Point, Starts on Solid Surfaces (Pollen, Wax, Propolis, etc.)</a:t>
            </a:r>
          </a:p>
          <a:p>
            <a:pPr lvl="2"/>
            <a:r>
              <a:rPr lang="en-US" dirty="0"/>
              <a:t>Fine Filtering and High Heat To Melt Impurities Will Prevent</a:t>
            </a:r>
          </a:p>
          <a:p>
            <a:pPr lvl="1"/>
            <a:r>
              <a:rPr lang="en-US" dirty="0"/>
              <a:t>Glucose Is Sweeter Than Fructose – Crystals Sweeter Than Remaining</a:t>
            </a:r>
          </a:p>
          <a:p>
            <a:pPr lvl="1"/>
            <a:endParaRPr lang="en-US" dirty="0"/>
          </a:p>
          <a:p>
            <a:r>
              <a:rPr lang="en-US" dirty="0"/>
              <a:t>It’s A Bad Thing</a:t>
            </a:r>
          </a:p>
          <a:p>
            <a:pPr lvl="1"/>
            <a:r>
              <a:rPr lang="en-US" dirty="0"/>
              <a:t>If You Are On the Edge of Water Content Percentage</a:t>
            </a:r>
          </a:p>
          <a:p>
            <a:pPr lvl="1"/>
            <a:r>
              <a:rPr lang="en-US"/>
              <a:t>As </a:t>
            </a:r>
            <a:r>
              <a:rPr lang="en-US" dirty="0"/>
              <a:t>Glucose Crystallizes and Becomes Solid, Percentage of Water In Remaining Honey Goes Up</a:t>
            </a:r>
          </a:p>
          <a:p>
            <a:pPr lvl="1"/>
            <a:r>
              <a:rPr lang="en-US" dirty="0"/>
              <a:t>Once Crystallization Starts, Monitor Closely For Fermentation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3416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376" y="1959256"/>
            <a:ext cx="8691513" cy="4441544"/>
          </a:xfrm>
        </p:spPr>
        <p:txBody>
          <a:bodyPr/>
          <a:lstStyle/>
          <a:p>
            <a:r>
              <a:rPr lang="en-US" dirty="0"/>
              <a:t>Check Your Moisture Content</a:t>
            </a:r>
          </a:p>
          <a:p>
            <a:endParaRPr lang="en-US" dirty="0"/>
          </a:p>
          <a:p>
            <a:r>
              <a:rPr lang="en-US" dirty="0"/>
              <a:t>Before Extraction If Reasonable</a:t>
            </a:r>
          </a:p>
          <a:p>
            <a:endParaRPr lang="en-US" dirty="0"/>
          </a:p>
          <a:p>
            <a:r>
              <a:rPr lang="en-US" dirty="0"/>
              <a:t>But At Least After Extraction</a:t>
            </a:r>
          </a:p>
          <a:p>
            <a:endParaRPr lang="en-US" dirty="0"/>
          </a:p>
          <a:p>
            <a:r>
              <a:rPr lang="en-US" dirty="0"/>
              <a:t>Do Not Sell Honey With Too High Of Moisture Content</a:t>
            </a:r>
          </a:p>
          <a:p>
            <a:endParaRPr lang="en-US" dirty="0"/>
          </a:p>
          <a:p>
            <a:r>
              <a:rPr lang="en-US" dirty="0"/>
              <a:t>Best To Also Not Give It Away, But If You Do Make Sure They Know The Risks and Signs of Fermentation</a:t>
            </a:r>
          </a:p>
          <a:p>
            <a:pPr lvl="1"/>
            <a:r>
              <a:rPr lang="en-US" dirty="0"/>
              <a:t>Use Within Three Months</a:t>
            </a:r>
          </a:p>
          <a:p>
            <a:pPr lvl="1"/>
            <a:r>
              <a:rPr lang="en-US" dirty="0"/>
              <a:t>Store Below 50 Degrees</a:t>
            </a:r>
          </a:p>
          <a:p>
            <a:pPr lvl="1"/>
            <a:r>
              <a:rPr lang="en-US" dirty="0"/>
              <a:t>Be Mindful of Fermentation Once Honey Begins Crystalizing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9919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72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48348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572679" y="4637987"/>
            <a:ext cx="7572080" cy="7164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679" y="2119511"/>
            <a:ext cx="7772400" cy="2037709"/>
          </a:xfrm>
        </p:spPr>
        <p:txBody>
          <a:bodyPr/>
          <a:lstStyle/>
          <a:p>
            <a:r>
              <a:rPr lang="en-US" dirty="0"/>
              <a:t>Fermentation</a:t>
            </a:r>
          </a:p>
          <a:p>
            <a:endParaRPr lang="en-US" dirty="0"/>
          </a:p>
          <a:p>
            <a:r>
              <a:rPr lang="en-US" dirty="0"/>
              <a:t>Percentage of Water In Your Honey</a:t>
            </a:r>
          </a:p>
          <a:p>
            <a:endParaRPr lang="en-US" dirty="0"/>
          </a:p>
          <a:p>
            <a:r>
              <a:rPr lang="en-US" dirty="0"/>
              <a:t>Crystallization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814" y="4760650"/>
            <a:ext cx="766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You Should Check Your Honey’s Moisture Content</a:t>
            </a:r>
          </a:p>
        </p:txBody>
      </p:sp>
    </p:spTree>
    <p:extLst>
      <p:ext uri="{BB962C8B-B14F-4D97-AF65-F5344CB8AC3E}">
        <p14:creationId xmlns:p14="http://schemas.microsoft.com/office/powerpoint/2010/main" xmlns="" val="241317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830" y="463544"/>
            <a:ext cx="6866906" cy="1203366"/>
          </a:xfrm>
        </p:spPr>
        <p:txBody>
          <a:bodyPr/>
          <a:lstStyle/>
          <a:p>
            <a:r>
              <a:rPr lang="en-US" sz="2800" dirty="0"/>
              <a:t>Doesn’t Honey Last Forever?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2135"/>
            <a:ext cx="8691512" cy="4761811"/>
          </a:xfrm>
        </p:spPr>
        <p:txBody>
          <a:bodyPr/>
          <a:lstStyle/>
          <a:p>
            <a:r>
              <a:rPr lang="en-US" dirty="0"/>
              <a:t>It Depends</a:t>
            </a:r>
          </a:p>
          <a:p>
            <a:pPr lvl="1"/>
            <a:r>
              <a:rPr lang="en-US" dirty="0"/>
              <a:t>Will Not Spoil In Traditional Sense, But Can Begin to Ferment</a:t>
            </a:r>
          </a:p>
          <a:p>
            <a:pPr lvl="1"/>
            <a:r>
              <a:rPr lang="en-US" dirty="0"/>
              <a:t>All Honey Has A Few to A Lot of Yeast Spores</a:t>
            </a:r>
          </a:p>
          <a:p>
            <a:pPr lvl="1"/>
            <a:r>
              <a:rPr lang="en-US" dirty="0"/>
              <a:t>Yeast Spores Activate When There Is Enough Water To Sustain Them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Honey Will Not Ferment Below 50 Degrees and Above 80 Degrees</a:t>
            </a:r>
          </a:p>
          <a:p>
            <a:endParaRPr lang="en-US" sz="800" dirty="0"/>
          </a:p>
          <a:p>
            <a:r>
              <a:rPr lang="en-US" dirty="0"/>
              <a:t>To Be Consider USDA Grade A, Honey Must Be 18.6% Water or Less</a:t>
            </a:r>
          </a:p>
          <a:p>
            <a:endParaRPr lang="en-US" sz="800" dirty="0"/>
          </a:p>
          <a:p>
            <a:r>
              <a:rPr lang="en-US" dirty="0"/>
              <a:t>Bottom Line: You Need To Know Your Honey’s Moisture Content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6790" y="3320372"/>
            <a:ext cx="1854722" cy="1805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38" y="3148553"/>
            <a:ext cx="61415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Honey with less than 17.1 percent water will not ferment in less than a year, irrespective of the yeast count.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Between 17.1 and 18.6 percent moisture, honey with 1000 yeast spores or less per gram will be safe for at least a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When moisture is between 18.6 and 19 percent, not more than 10 yeast spores per gram can be present for safe storage.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Above 19 percent water, honey can be expected to ferment even with only one spore per gram of honey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54893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294" y="482398"/>
            <a:ext cx="7345316" cy="1203366"/>
          </a:xfrm>
        </p:spPr>
        <p:txBody>
          <a:bodyPr/>
          <a:lstStyle/>
          <a:p>
            <a:r>
              <a:rPr lang="en-US" sz="2800" dirty="0"/>
              <a:t>Don’t The Bees Only Cap When Ready?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92" y="1798997"/>
            <a:ext cx="8109408" cy="4846900"/>
          </a:xfrm>
        </p:spPr>
        <p:txBody>
          <a:bodyPr/>
          <a:lstStyle/>
          <a:p>
            <a:r>
              <a:rPr lang="en-US" dirty="0"/>
              <a:t>Well, They Try 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Nectar</a:t>
            </a:r>
          </a:p>
          <a:p>
            <a:pPr lvl="1"/>
            <a:r>
              <a:rPr lang="en-US" dirty="0"/>
              <a:t>~80% Water</a:t>
            </a:r>
          </a:p>
          <a:p>
            <a:pPr lvl="1"/>
            <a:r>
              <a:rPr lang="en-US" dirty="0"/>
              <a:t>Most of the Rest is Sucrose (Table Sugar) (A Complex Sugar)</a:t>
            </a:r>
          </a:p>
          <a:p>
            <a:pPr lvl="1"/>
            <a:endParaRPr lang="en-US" sz="800" dirty="0"/>
          </a:p>
          <a:p>
            <a:r>
              <a:rPr lang="en-US" dirty="0"/>
              <a:t>Honey</a:t>
            </a:r>
          </a:p>
          <a:p>
            <a:pPr lvl="1"/>
            <a:r>
              <a:rPr lang="en-US" dirty="0"/>
              <a:t>&lt; 18.6% Water</a:t>
            </a:r>
          </a:p>
          <a:p>
            <a:pPr lvl="1"/>
            <a:r>
              <a:rPr lang="en-US" dirty="0"/>
              <a:t>Main Sugars Are Glucose And Fructose (Simple Sugars)</a:t>
            </a:r>
          </a:p>
          <a:p>
            <a:pPr lvl="1"/>
            <a:r>
              <a:rPr lang="en-US" dirty="0"/>
              <a:t>The Sugars Are Supersaturated In The Water</a:t>
            </a:r>
          </a:p>
          <a:p>
            <a:pPr lvl="1"/>
            <a:endParaRPr lang="en-US" sz="800" dirty="0"/>
          </a:p>
          <a:p>
            <a:r>
              <a:rPr lang="en-US" dirty="0"/>
              <a:t>Bees (Via Enzymes and Actions):</a:t>
            </a:r>
          </a:p>
          <a:p>
            <a:pPr lvl="1"/>
            <a:r>
              <a:rPr lang="en-US" dirty="0"/>
              <a:t>Break Down The Sugars</a:t>
            </a:r>
          </a:p>
          <a:p>
            <a:pPr lvl="1"/>
            <a:r>
              <a:rPr lang="en-US" dirty="0"/>
              <a:t>Remove Water</a:t>
            </a:r>
          </a:p>
          <a:p>
            <a:pPr lvl="1"/>
            <a:r>
              <a:rPr lang="en-US" dirty="0"/>
              <a:t>Facility Supersaturation (Without a Stove Top!)</a:t>
            </a:r>
          </a:p>
          <a:p>
            <a:pPr lvl="1"/>
            <a:r>
              <a:rPr lang="en-US" dirty="0"/>
              <a:t>Cap The Honey When Moisture Content is ~ 15% to 19%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483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294" y="482398"/>
            <a:ext cx="7552706" cy="1203366"/>
          </a:xfrm>
        </p:spPr>
        <p:txBody>
          <a:bodyPr/>
          <a:lstStyle/>
          <a:p>
            <a:r>
              <a:rPr lang="en-US" sz="2800" dirty="0"/>
              <a:t>So If It’s All Capped, I’m Good, Right?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56" y="1798997"/>
            <a:ext cx="8983744" cy="4771485"/>
          </a:xfrm>
        </p:spPr>
        <p:txBody>
          <a:bodyPr/>
          <a:lstStyle/>
          <a:p>
            <a:r>
              <a:rPr lang="en-US" dirty="0"/>
              <a:t>Traditional Rule Of Thumb</a:t>
            </a:r>
          </a:p>
          <a:p>
            <a:pPr lvl="1"/>
            <a:r>
              <a:rPr lang="en-US" dirty="0"/>
              <a:t>Only Extract From Frames At Least 75% Capped</a:t>
            </a:r>
          </a:p>
          <a:p>
            <a:pPr lvl="1"/>
            <a:r>
              <a:rPr lang="en-US" dirty="0"/>
              <a:t>Reasonable In Many Geographic Locations</a:t>
            </a:r>
          </a:p>
          <a:p>
            <a:pPr lvl="1"/>
            <a:r>
              <a:rPr lang="en-US" dirty="0"/>
              <a:t>Montgomery County – Not So Much. 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endParaRPr lang="en-US" sz="800" dirty="0"/>
          </a:p>
          <a:p>
            <a:r>
              <a:rPr lang="en-US" dirty="0"/>
              <a:t>We Live In A Hot, Humid Area</a:t>
            </a:r>
          </a:p>
          <a:p>
            <a:pPr lvl="1"/>
            <a:r>
              <a:rPr lang="en-US" dirty="0"/>
              <a:t>Bees Struggle To Get Moisture Content Down</a:t>
            </a:r>
          </a:p>
          <a:p>
            <a:pPr lvl="1"/>
            <a:r>
              <a:rPr lang="en-US" dirty="0"/>
              <a:t>Capped Honey Is Probably Near The Upper Limit Of What They Will Accept</a:t>
            </a:r>
          </a:p>
          <a:p>
            <a:pPr lvl="1"/>
            <a:r>
              <a:rPr lang="en-US" dirty="0"/>
              <a:t>And, The Uncapped Cells Are Likely Higher</a:t>
            </a:r>
          </a:p>
          <a:p>
            <a:endParaRPr lang="en-US" sz="800" dirty="0"/>
          </a:p>
          <a:p>
            <a:r>
              <a:rPr lang="en-US" dirty="0"/>
              <a:t>Honey is Hydroscopic</a:t>
            </a:r>
          </a:p>
          <a:p>
            <a:pPr lvl="1"/>
            <a:r>
              <a:rPr lang="en-US" dirty="0"/>
              <a:t>Absorbs Water Easily</a:t>
            </a:r>
          </a:p>
          <a:p>
            <a:pPr lvl="1"/>
            <a:r>
              <a:rPr lang="en-US" dirty="0"/>
              <a:t>Extraction </a:t>
            </a:r>
            <a:r>
              <a:rPr lang="en-US" dirty="0" err="1"/>
              <a:t>And/Or</a:t>
            </a:r>
            <a:r>
              <a:rPr lang="en-US" dirty="0"/>
              <a:t> Exposure To Air When Relative Humidly Above 60%</a:t>
            </a:r>
          </a:p>
          <a:p>
            <a:pPr lvl="1"/>
            <a:r>
              <a:rPr lang="en-US" dirty="0"/>
              <a:t>Honey Is Pulling In More Water</a:t>
            </a:r>
          </a:p>
          <a:p>
            <a:endParaRPr lang="en-US" sz="800" dirty="0"/>
          </a:p>
          <a:p>
            <a:r>
              <a:rPr lang="en-US" dirty="0"/>
              <a:t>You Can Start Below 18.6% and End Above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8645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39" y="359850"/>
            <a:ext cx="7260475" cy="1203366"/>
          </a:xfrm>
        </p:spPr>
        <p:txBody>
          <a:bodyPr/>
          <a:lstStyle/>
          <a:p>
            <a:r>
              <a:rPr lang="en-US" sz="2800" dirty="0"/>
              <a:t>So How Do I Know The Water Content?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83" y="1912122"/>
            <a:ext cx="8656164" cy="4624718"/>
          </a:xfrm>
        </p:spPr>
        <p:txBody>
          <a:bodyPr/>
          <a:lstStyle/>
          <a:p>
            <a:r>
              <a:rPr lang="en-US" dirty="0"/>
              <a:t>Measure Samples of Your Honey With A Refractometer</a:t>
            </a:r>
          </a:p>
          <a:p>
            <a:endParaRPr lang="en-US" sz="800" dirty="0"/>
          </a:p>
          <a:p>
            <a:r>
              <a:rPr lang="en-US" dirty="0"/>
              <a:t>Available For Many Uses</a:t>
            </a:r>
          </a:p>
          <a:p>
            <a:endParaRPr lang="en-US" sz="800" dirty="0"/>
          </a:p>
          <a:p>
            <a:r>
              <a:rPr lang="en-US" dirty="0"/>
              <a:t>Wineries, Brewers, Fruit Juice, Beekeepers, Etc.</a:t>
            </a:r>
            <a:endParaRPr lang="en-US" sz="800" dirty="0"/>
          </a:p>
          <a:p>
            <a:endParaRPr lang="en-US" sz="800" dirty="0"/>
          </a:p>
          <a:p>
            <a:r>
              <a:rPr lang="en-US" dirty="0"/>
              <a:t>Get One For Honey Moisture Content</a:t>
            </a:r>
          </a:p>
          <a:p>
            <a:pPr lvl="1"/>
            <a:r>
              <a:rPr lang="en-US" dirty="0"/>
              <a:t>Will Have A Direct Scale for % Water</a:t>
            </a:r>
          </a:p>
          <a:p>
            <a:pPr lvl="1"/>
            <a:r>
              <a:rPr lang="en-US" dirty="0"/>
              <a:t>Others May Only Show “Brix”, Specific Gravity, or “Baume”</a:t>
            </a:r>
          </a:p>
          <a:p>
            <a:pPr lvl="2"/>
            <a:r>
              <a:rPr lang="en-US" dirty="0"/>
              <a:t>Conversion Required</a:t>
            </a:r>
          </a:p>
          <a:p>
            <a:pPr lvl="1"/>
            <a:endParaRPr lang="en-US" sz="800" dirty="0"/>
          </a:p>
          <a:p>
            <a:r>
              <a:rPr lang="en-US" dirty="0"/>
              <a:t>Measurement Changes With Temperature</a:t>
            </a:r>
          </a:p>
          <a:p>
            <a:pPr lvl="1"/>
            <a:r>
              <a:rPr lang="en-US" dirty="0"/>
              <a:t>Some Have Automatic Temperature Control (ATC)</a:t>
            </a:r>
          </a:p>
          <a:p>
            <a:pPr lvl="1"/>
            <a:r>
              <a:rPr lang="en-US" dirty="0"/>
              <a:t>Otherwise, Adjust Numerically According to Instructions</a:t>
            </a:r>
          </a:p>
          <a:p>
            <a:pPr lvl="1"/>
            <a:r>
              <a:rPr lang="en-US" dirty="0"/>
              <a:t>Most based on 68F – 20C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6176" y="4518031"/>
            <a:ext cx="1412063" cy="2018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5802" y="2286974"/>
            <a:ext cx="1954245" cy="17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33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Using A Refractometer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0495"/>
            <a:ext cx="4009208" cy="4017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2257" y="2677212"/>
            <a:ext cx="2170139" cy="30625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8163" y="2677213"/>
            <a:ext cx="2848172" cy="307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77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Using A Refractometer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71" y="1883840"/>
            <a:ext cx="8197957" cy="4545239"/>
          </a:xfrm>
        </p:spPr>
        <p:txBody>
          <a:bodyPr/>
          <a:lstStyle/>
          <a:p>
            <a:r>
              <a:rPr lang="en-US" dirty="0"/>
              <a:t>Calibration</a:t>
            </a:r>
          </a:p>
          <a:p>
            <a:pPr lvl="1"/>
            <a:r>
              <a:rPr lang="en-US" dirty="0"/>
              <a:t>May Come With Calibration Liquid</a:t>
            </a:r>
          </a:p>
          <a:p>
            <a:pPr lvl="2"/>
            <a:r>
              <a:rPr lang="en-US" dirty="0"/>
              <a:t>Follow Directions</a:t>
            </a:r>
          </a:p>
          <a:p>
            <a:pPr lvl="1"/>
            <a:r>
              <a:rPr lang="en-US" dirty="0"/>
              <a:t>Many Use Extra Virgin Olive Oil</a:t>
            </a:r>
          </a:p>
          <a:p>
            <a:pPr lvl="2"/>
            <a:r>
              <a:rPr lang="en-US" dirty="0"/>
              <a:t>71.5% on Brix Scale</a:t>
            </a:r>
          </a:p>
          <a:p>
            <a:pPr lvl="1"/>
            <a:r>
              <a:rPr lang="en-US" dirty="0"/>
              <a:t>Distilled Water Can Also Be A Calibration Source</a:t>
            </a:r>
          </a:p>
          <a:p>
            <a:pPr lvl="2"/>
            <a:r>
              <a:rPr lang="en-US" dirty="0"/>
              <a:t>Refractometer must allow Brix of 0 Reading – Many Will Not</a:t>
            </a:r>
          </a:p>
          <a:p>
            <a:pPr lvl="2"/>
            <a:endParaRPr lang="en-US" dirty="0"/>
          </a:p>
          <a:p>
            <a:r>
              <a:rPr lang="en-US" dirty="0"/>
              <a:t>Clean Surface With Lent Free Cloth After Each Use</a:t>
            </a:r>
          </a:p>
          <a:p>
            <a:endParaRPr lang="en-US" dirty="0"/>
          </a:p>
          <a:p>
            <a:r>
              <a:rPr lang="en-US" dirty="0"/>
              <a:t>Demonstration</a:t>
            </a:r>
          </a:p>
          <a:p>
            <a:endParaRPr lang="en-US" dirty="0"/>
          </a:p>
          <a:p>
            <a:r>
              <a:rPr lang="en-US" dirty="0"/>
              <a:t>If No ATC, Must Numerically Adjust For Temperature (Follow Instructions)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801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It Is Too High,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43" y="1940402"/>
            <a:ext cx="8550111" cy="3847656"/>
          </a:xfrm>
        </p:spPr>
        <p:txBody>
          <a:bodyPr/>
          <a:lstStyle/>
          <a:p>
            <a:r>
              <a:rPr lang="en-US" dirty="0"/>
              <a:t>Many Methods / Ideas Available On the Internet</a:t>
            </a:r>
          </a:p>
          <a:p>
            <a:endParaRPr lang="en-US" dirty="0"/>
          </a:p>
          <a:p>
            <a:r>
              <a:rPr lang="en-US" dirty="0"/>
              <a:t>Dehumidifiers</a:t>
            </a:r>
          </a:p>
          <a:p>
            <a:r>
              <a:rPr lang="en-US" dirty="0"/>
              <a:t>Fans</a:t>
            </a:r>
          </a:p>
          <a:p>
            <a:r>
              <a:rPr lang="en-US" dirty="0"/>
              <a:t>Small Rooms</a:t>
            </a:r>
          </a:p>
          <a:p>
            <a:r>
              <a:rPr lang="en-US" dirty="0"/>
              <a:t>Surface Area</a:t>
            </a:r>
          </a:p>
          <a:p>
            <a:r>
              <a:rPr lang="en-US" dirty="0"/>
              <a:t>Stirring</a:t>
            </a:r>
          </a:p>
          <a:p>
            <a:endParaRPr lang="en-US" dirty="0"/>
          </a:p>
          <a:p>
            <a:r>
              <a:rPr lang="en-US" dirty="0"/>
              <a:t>We Put Bucket in Electronic Closet With Filter Mesh On Top and Fan Blowing Across The Top &amp; Stirred Several Times A Day</a:t>
            </a:r>
          </a:p>
          <a:p>
            <a:pPr lvl="1"/>
            <a:r>
              <a:rPr lang="en-US" dirty="0"/>
              <a:t>Went From 20% to 18% in ~ 8 Days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3032" y="2460396"/>
            <a:ext cx="1947108" cy="2073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0231" y="2779588"/>
            <a:ext cx="2202555" cy="15001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742359" y="5788058"/>
            <a:ext cx="7572080" cy="7164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494" y="5910721"/>
            <a:ext cx="766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 Mindful of Small Hive Beetles and Wax Moths</a:t>
            </a:r>
          </a:p>
        </p:txBody>
      </p:sp>
    </p:spTree>
    <p:extLst>
      <p:ext uri="{BB962C8B-B14F-4D97-AF65-F5344CB8AC3E}">
        <p14:creationId xmlns:p14="http://schemas.microsoft.com/office/powerpoint/2010/main" xmlns="" val="412182855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9442FCACA12B4EAF55DEE690108762" ma:contentTypeVersion="3" ma:contentTypeDescription="Create a new document." ma:contentTypeScope="" ma:versionID="8e3c77f9e08357bec72d2994c562fc68">
  <xsd:schema xmlns:xsd="http://www.w3.org/2001/XMLSchema" xmlns:p="http://schemas.microsoft.com/office/2006/metadata/properties" xmlns:ns2="81163171-bbee-4fa2-b852-14237195ce27" targetNamespace="http://schemas.microsoft.com/office/2006/metadata/properties" ma:root="true" ma:fieldsID="b8683fa2773c4c9f17677cd4ed3fcb54" ns2:_="">
    <xsd:import namespace="81163171-bbee-4fa2-b852-14237195ce27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Summa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1163171-bbee-4fa2-b852-14237195ce27" elementFormDefault="qualified">
    <xsd:import namespace="http://schemas.microsoft.com/office/2006/documentManagement/types"/>
    <xsd:element name="Category" ma:index="2" nillable="true" ma:displayName="Category" ma:list="{72eae3e9-192f-4500-bf00-afae628c296f}" ma:internalName="Category" ma:readOnly="false" ma:showField="Title">
      <xsd:simpleType>
        <xsd:restriction base="dms:Lookup"/>
      </xsd:simpleType>
    </xsd:element>
    <xsd:element name="Summary" ma:index="3" nillable="true" ma:displayName="Summary" ma:internalName="Summar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Category xmlns="81163171-bbee-4fa2-b852-14237195ce27" xsi:nil="true"/>
    <Summary xmlns="81163171-bbee-4fa2-b852-14237195ce27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1942DF-9841-4BC0-9EA1-C27629B80190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B54E02D-65B9-474C-A111-A30FD59890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163171-bbee-4fa2-b852-14237195ce2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ECC6688-4159-46BD-9801-4AF7079EB1C4}">
  <ds:schemaRefs>
    <ds:schemaRef ds:uri="http://schemas.microsoft.com/office/2006/metadata/properties"/>
    <ds:schemaRef ds:uri="81163171-bbee-4fa2-b852-14237195ce27"/>
  </ds:schemaRefs>
</ds:datastoreItem>
</file>

<file path=customXml/itemProps4.xml><?xml version="1.0" encoding="utf-8"?>
<ds:datastoreItem xmlns:ds="http://schemas.openxmlformats.org/officeDocument/2006/customXml" ds:itemID="{EB58032A-6FC4-4729-9850-D29BB58AE3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27271</TotalTime>
  <Words>771</Words>
  <Application>Microsoft Office PowerPoint</Application>
  <PresentationFormat>On-screen Show (4:3)</PresentationFormat>
  <Paragraphs>138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Blank Presentation</vt:lpstr>
      <vt:lpstr>Slide 1</vt:lpstr>
      <vt:lpstr>Overview</vt:lpstr>
      <vt:lpstr>Doesn’t Honey Last Forever?</vt:lpstr>
      <vt:lpstr>Don’t The Bees Only Cap When Ready?</vt:lpstr>
      <vt:lpstr>So If It’s All Capped, I’m Good, Right?</vt:lpstr>
      <vt:lpstr>So How Do I Know The Water Content?</vt:lpstr>
      <vt:lpstr>Using A Refractometer</vt:lpstr>
      <vt:lpstr>Using A Refractometer</vt:lpstr>
      <vt:lpstr>It Is Too High, Now What?</vt:lpstr>
      <vt:lpstr>Crystallization</vt:lpstr>
      <vt:lpstr>Conclusion</vt:lpstr>
      <vt:lpstr>Slide 12</vt:lpstr>
    </vt:vector>
  </TitlesOfParts>
  <Company>BMDO VIPC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Pat Brawley</dc:creator>
  <cp:lastModifiedBy>Wayne</cp:lastModifiedBy>
  <cp:revision>566</cp:revision>
  <cp:lastPrinted>2017-04-11T23:41:07Z</cp:lastPrinted>
  <dcterms:created xsi:type="dcterms:W3CDTF">2001-02-21T13:45:29Z</dcterms:created>
  <dcterms:modified xsi:type="dcterms:W3CDTF">2017-08-27T17:53:45Z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